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3" r:id="rId4"/>
    <p:sldId id="258" r:id="rId5"/>
    <p:sldId id="259" r:id="rId6"/>
    <p:sldId id="260" r:id="rId7"/>
    <p:sldId id="261" r:id="rId8"/>
    <p:sldId id="262" r:id="rId9"/>
    <p:sldId id="263" r:id="rId10"/>
    <p:sldId id="264" r:id="rId11"/>
    <p:sldId id="265" r:id="rId12"/>
    <p:sldId id="266" r:id="rId13"/>
    <p:sldId id="267" r:id="rId14"/>
    <p:sldId id="268" r:id="rId15"/>
    <p:sldId id="270" r:id="rId16"/>
    <p:sldId id="269" r:id="rId17"/>
    <p:sldId id="271"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52"/>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94270-DE5A-2404-F67B-AA751677C2A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40E5E4A9-8833-6DCC-1F3A-ADC3C24935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397DC0CD-C55A-2034-392D-D7AEA0370C4B}"/>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5" name="Footer Placeholder 4">
            <a:extLst>
              <a:ext uri="{FF2B5EF4-FFF2-40B4-BE49-F238E27FC236}">
                <a16:creationId xmlns:a16="http://schemas.microsoft.com/office/drawing/2014/main" id="{22565B21-8383-ACDD-0E16-D012DC802AA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5A082F6-37A9-E02A-74D2-F8D8BDDE7A94}"/>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3765627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C2006-884F-BE3D-E452-DD5C24A46A3E}"/>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0CD5850C-D084-FBB9-34E0-822058211DF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F8ECA728-4F70-538F-AEEF-365954BD99C5}"/>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5" name="Footer Placeholder 4">
            <a:extLst>
              <a:ext uri="{FF2B5EF4-FFF2-40B4-BE49-F238E27FC236}">
                <a16:creationId xmlns:a16="http://schemas.microsoft.com/office/drawing/2014/main" id="{489340C1-7E71-D2A6-446B-2299EB31FBF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F90EC78-E4A9-BDB0-5173-CAE263270D95}"/>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3531621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327FAD-414B-961B-57B6-5FC26C21DEB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85BB1205-5BCD-072B-FE05-17EAEA06CB5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10BDCAA5-D8AE-9033-921E-E624B2EB6DE8}"/>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5" name="Footer Placeholder 4">
            <a:extLst>
              <a:ext uri="{FF2B5EF4-FFF2-40B4-BE49-F238E27FC236}">
                <a16:creationId xmlns:a16="http://schemas.microsoft.com/office/drawing/2014/main" id="{1FF94090-4215-0D98-9BAF-C3289A96060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3F28CE4-BCF0-6E94-26A5-00F783E45B00}"/>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3594297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E2C45-0DC0-4FCC-069C-286E5B55E908}"/>
              </a:ext>
            </a:extLst>
          </p:cNvPr>
          <p:cNvSpPr>
            <a:spLocks noGrp="1"/>
          </p:cNvSpPr>
          <p:nvPr>
            <p:ph type="title"/>
          </p:nvPr>
        </p:nvSpPr>
        <p:spPr/>
        <p:txBody>
          <a:bodyPr/>
          <a:lstStyle>
            <a:lvl1pPr>
              <a:defRPr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E53F52CC-AE76-CA45-49DF-E39168D9509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C27487C5-5568-39F7-40D2-9D725E60A61A}"/>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5" name="Footer Placeholder 4">
            <a:extLst>
              <a:ext uri="{FF2B5EF4-FFF2-40B4-BE49-F238E27FC236}">
                <a16:creationId xmlns:a16="http://schemas.microsoft.com/office/drawing/2014/main" id="{B32163B3-2284-053D-A226-7FCCC3BD5A3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F449345-444A-2E0B-C2C9-34C360448A6D}"/>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741711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8695F-8B5D-522D-9832-433A617E192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6927E490-B965-E796-D0C2-8396FE1ECB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EAC77D8-D55D-DD81-9462-68E930D7982F}"/>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5" name="Footer Placeholder 4">
            <a:extLst>
              <a:ext uri="{FF2B5EF4-FFF2-40B4-BE49-F238E27FC236}">
                <a16:creationId xmlns:a16="http://schemas.microsoft.com/office/drawing/2014/main" id="{D8EB7246-6C85-EE79-E570-00D248D219A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9FFC8BC-55A1-9FEB-4D30-C64C2D6E64A1}"/>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3555271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F3483-9F18-0383-651E-7403CEB0234F}"/>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5A181844-DFA5-AB4C-406F-E522029E005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6C39143D-E7AD-7DC3-55D1-78A799D3554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4E0564B6-EBA4-D9F8-7E93-24CBD69E5937}"/>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6" name="Footer Placeholder 5">
            <a:extLst>
              <a:ext uri="{FF2B5EF4-FFF2-40B4-BE49-F238E27FC236}">
                <a16:creationId xmlns:a16="http://schemas.microsoft.com/office/drawing/2014/main" id="{727F59FB-41A9-D6A0-A458-B716ED6F44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3F82F06-44A9-A31D-6EAE-664B0BF432EC}"/>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378586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D98C5-D962-F6C2-10EB-0C4E5DCE952A}"/>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E26BD133-075C-0E3D-F1B2-BD21248D77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C064359-5D67-9848-4E41-C2DEFDAD1E4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A58FC2DD-64A8-9651-7019-DBCA7BF86C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EA9ED98-68AF-B3C8-602F-757FC55CC63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62BAAE70-3A28-5361-D8CD-A6CBFB597255}"/>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8" name="Footer Placeholder 7">
            <a:extLst>
              <a:ext uri="{FF2B5EF4-FFF2-40B4-BE49-F238E27FC236}">
                <a16:creationId xmlns:a16="http://schemas.microsoft.com/office/drawing/2014/main" id="{91D4F8A9-C83A-3497-33B3-B03FEA1EA68F}"/>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2BE6320D-771B-65DA-0CDF-1DDA85C802F0}"/>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1732058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5671D-ACB3-59DB-25ED-9E899D899979}"/>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AC7B496C-ED69-8108-134B-D59188C47598}"/>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4" name="Footer Placeholder 3">
            <a:extLst>
              <a:ext uri="{FF2B5EF4-FFF2-40B4-BE49-F238E27FC236}">
                <a16:creationId xmlns:a16="http://schemas.microsoft.com/office/drawing/2014/main" id="{36A835CF-053B-299B-4A8E-B8284A0EE7F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B2495C28-FA01-2181-A5C7-2EBA6AC99F48}"/>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3625854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4BD6A2-CE01-9F56-9686-88C0840767DE}"/>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3" name="Footer Placeholder 2">
            <a:extLst>
              <a:ext uri="{FF2B5EF4-FFF2-40B4-BE49-F238E27FC236}">
                <a16:creationId xmlns:a16="http://schemas.microsoft.com/office/drawing/2014/main" id="{05E249FC-ADA5-3B41-21E5-9B0D8BEA70EF}"/>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E7E3914B-0106-DC0E-C363-77D020D79823}"/>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1912687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D3EFC-046B-3C7A-73C9-7DB0D770330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DE4A28F7-0C40-DBE4-293A-300D3D53DC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E7476ABB-EACC-A0F9-67C2-F5A0BD989B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F76D9E6-41F7-CA92-0E5E-3971A861A0E6}"/>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6" name="Footer Placeholder 5">
            <a:extLst>
              <a:ext uri="{FF2B5EF4-FFF2-40B4-BE49-F238E27FC236}">
                <a16:creationId xmlns:a16="http://schemas.microsoft.com/office/drawing/2014/main" id="{C77C3341-C6B1-6BE7-FC4F-C5EA0B7D93A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B52931B-C5AA-8FF4-B273-5380681B2D96}"/>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2923028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B8AF3-3700-C7D9-9226-4379F598D4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BD49E8B0-E69C-E533-903A-BB657CA358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8BF33E79-C23E-7053-AE10-6E185A7968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B054851-9C2C-1335-3859-50A55B878895}"/>
              </a:ext>
            </a:extLst>
          </p:cNvPr>
          <p:cNvSpPr>
            <a:spLocks noGrp="1"/>
          </p:cNvSpPr>
          <p:nvPr>
            <p:ph type="dt" sz="half" idx="10"/>
          </p:nvPr>
        </p:nvSpPr>
        <p:spPr/>
        <p:txBody>
          <a:bodyPr/>
          <a:lstStyle/>
          <a:p>
            <a:fld id="{0CA8B440-0A3B-0B4D-A7EE-CCFAB9E13A4E}" type="datetimeFigureOut">
              <a:rPr lang="en-AU" smtClean="0"/>
              <a:t>5/8/2022</a:t>
            </a:fld>
            <a:endParaRPr lang="en-AU"/>
          </a:p>
        </p:txBody>
      </p:sp>
      <p:sp>
        <p:nvSpPr>
          <p:cNvPr id="6" name="Footer Placeholder 5">
            <a:extLst>
              <a:ext uri="{FF2B5EF4-FFF2-40B4-BE49-F238E27FC236}">
                <a16:creationId xmlns:a16="http://schemas.microsoft.com/office/drawing/2014/main" id="{BCD62BE3-54AE-71BC-2539-D163041444C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6CFF13F-3DD2-332F-8895-82513C4E635F}"/>
              </a:ext>
            </a:extLst>
          </p:cNvPr>
          <p:cNvSpPr>
            <a:spLocks noGrp="1"/>
          </p:cNvSpPr>
          <p:nvPr>
            <p:ph type="sldNum" sz="quarter" idx="12"/>
          </p:nvPr>
        </p:nvSpPr>
        <p:spPr/>
        <p:txBody>
          <a:bodyPr/>
          <a:lstStyle/>
          <a:p>
            <a:fld id="{7E59B0E3-5466-BC42-8BF1-892FC838C81D}" type="slidenum">
              <a:rPr lang="en-AU" smtClean="0"/>
              <a:t>‹#›</a:t>
            </a:fld>
            <a:endParaRPr lang="en-AU"/>
          </a:p>
        </p:txBody>
      </p:sp>
    </p:spTree>
    <p:extLst>
      <p:ext uri="{BB962C8B-B14F-4D97-AF65-F5344CB8AC3E}">
        <p14:creationId xmlns:p14="http://schemas.microsoft.com/office/powerpoint/2010/main" val="335181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372807-9317-D95D-A354-4BD9D546FC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EBD3F74D-60F7-0C89-EF35-E30BC6FCB9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9DDDE55-5EA9-4C14-65C3-D18AFF73C8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A8B440-0A3B-0B4D-A7EE-CCFAB9E13A4E}" type="datetimeFigureOut">
              <a:rPr lang="en-AU" smtClean="0"/>
              <a:t>5/8/2022</a:t>
            </a:fld>
            <a:endParaRPr lang="en-AU"/>
          </a:p>
        </p:txBody>
      </p:sp>
      <p:sp>
        <p:nvSpPr>
          <p:cNvPr id="5" name="Footer Placeholder 4">
            <a:extLst>
              <a:ext uri="{FF2B5EF4-FFF2-40B4-BE49-F238E27FC236}">
                <a16:creationId xmlns:a16="http://schemas.microsoft.com/office/drawing/2014/main" id="{450E8933-5807-1A28-8976-7293F7DB07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7D6CF86F-CD8D-870A-C62E-068857D766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59B0E3-5466-BC42-8BF1-892FC838C81D}" type="slidenum">
              <a:rPr lang="en-AU" smtClean="0"/>
              <a:t>‹#›</a:t>
            </a:fld>
            <a:endParaRPr lang="en-AU"/>
          </a:p>
        </p:txBody>
      </p:sp>
    </p:spTree>
    <p:extLst>
      <p:ext uri="{BB962C8B-B14F-4D97-AF65-F5344CB8AC3E}">
        <p14:creationId xmlns:p14="http://schemas.microsoft.com/office/powerpoint/2010/main" val="3715106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AFB48-2D02-9351-21E0-BD59E4FECF4D}"/>
              </a:ext>
            </a:extLst>
          </p:cNvPr>
          <p:cNvSpPr>
            <a:spLocks noGrp="1"/>
          </p:cNvSpPr>
          <p:nvPr>
            <p:ph type="ctrTitle"/>
          </p:nvPr>
        </p:nvSpPr>
        <p:spPr/>
        <p:txBody>
          <a:bodyPr>
            <a:normAutofit/>
          </a:bodyPr>
          <a:lstStyle/>
          <a:p>
            <a:r>
              <a:rPr lang="en-AU" sz="7200" dirty="0">
                <a:solidFill>
                  <a:schemeClr val="accent4">
                    <a:lumMod val="50000"/>
                  </a:schemeClr>
                </a:solidFill>
                <a:latin typeface="Powderfinger Type" panose="02020709070000000403" pitchFamily="49" charset="77"/>
              </a:rPr>
              <a:t>Introducing the IETF</a:t>
            </a:r>
          </a:p>
        </p:txBody>
      </p:sp>
      <p:sp>
        <p:nvSpPr>
          <p:cNvPr id="3" name="Subtitle 2">
            <a:extLst>
              <a:ext uri="{FF2B5EF4-FFF2-40B4-BE49-F238E27FC236}">
                <a16:creationId xmlns:a16="http://schemas.microsoft.com/office/drawing/2014/main" id="{C37BA692-524E-C7CF-A4BD-2A6FA96FA214}"/>
              </a:ext>
            </a:extLst>
          </p:cNvPr>
          <p:cNvSpPr>
            <a:spLocks noGrp="1"/>
          </p:cNvSpPr>
          <p:nvPr>
            <p:ph type="subTitle" idx="1"/>
          </p:nvPr>
        </p:nvSpPr>
        <p:spPr>
          <a:xfrm>
            <a:off x="2238703" y="4907756"/>
            <a:ext cx="9144000" cy="1655762"/>
          </a:xfrm>
        </p:spPr>
        <p:txBody>
          <a:bodyPr>
            <a:normAutofit/>
          </a:bodyPr>
          <a:lstStyle/>
          <a:p>
            <a:pPr algn="r"/>
            <a:r>
              <a:rPr lang="en-AU" sz="2800" b="1" dirty="0">
                <a:solidFill>
                  <a:schemeClr val="bg1">
                    <a:lumMod val="75000"/>
                  </a:schemeClr>
                </a:solidFill>
                <a:latin typeface="AhnbergHand" pitchFamily="2" charset="0"/>
              </a:rPr>
              <a:t>Geoff Huston AM</a:t>
            </a:r>
          </a:p>
          <a:p>
            <a:pPr algn="r"/>
            <a:r>
              <a:rPr lang="en-AU" sz="2800" b="1" dirty="0">
                <a:solidFill>
                  <a:schemeClr val="bg1">
                    <a:lumMod val="75000"/>
                  </a:schemeClr>
                </a:solidFill>
                <a:latin typeface="AhnbergHand" pitchFamily="2" charset="0"/>
              </a:rPr>
              <a:t>APNIC</a:t>
            </a:r>
          </a:p>
        </p:txBody>
      </p:sp>
    </p:spTree>
    <p:extLst>
      <p:ext uri="{BB962C8B-B14F-4D97-AF65-F5344CB8AC3E}">
        <p14:creationId xmlns:p14="http://schemas.microsoft.com/office/powerpoint/2010/main" val="2189376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9A353-01A3-79A4-292D-9AB4561C8F1B}"/>
              </a:ext>
            </a:extLst>
          </p:cNvPr>
          <p:cNvSpPr>
            <a:spLocks noGrp="1"/>
          </p:cNvSpPr>
          <p:nvPr>
            <p:ph type="title"/>
          </p:nvPr>
        </p:nvSpPr>
        <p:spPr/>
        <p:txBody>
          <a:bodyPr/>
          <a:lstStyle/>
          <a:p>
            <a:endParaRPr lang="en-AU"/>
          </a:p>
        </p:txBody>
      </p:sp>
      <p:pic>
        <p:nvPicPr>
          <p:cNvPr id="5" name="Content Placeholder 4">
            <a:extLst>
              <a:ext uri="{FF2B5EF4-FFF2-40B4-BE49-F238E27FC236}">
                <a16:creationId xmlns:a16="http://schemas.microsoft.com/office/drawing/2014/main" id="{AD05CDA1-530A-49F2-9831-B5D7922BC2EF}"/>
              </a:ext>
            </a:extLst>
          </p:cNvPr>
          <p:cNvPicPr>
            <a:picLocks noGrp="1" noChangeAspect="1"/>
          </p:cNvPicPr>
          <p:nvPr>
            <p:ph idx="1"/>
          </p:nvPr>
        </p:nvPicPr>
        <p:blipFill rotWithShape="1">
          <a:blip r:embed="rId2"/>
          <a:srcRect t="9251" r="6052" b="16112"/>
          <a:stretch/>
        </p:blipFill>
        <p:spPr>
          <a:xfrm>
            <a:off x="1326649" y="399391"/>
            <a:ext cx="9078592" cy="5400343"/>
          </a:xfrm>
        </p:spPr>
      </p:pic>
      <p:sp>
        <p:nvSpPr>
          <p:cNvPr id="6" name="TextBox 5">
            <a:extLst>
              <a:ext uri="{FF2B5EF4-FFF2-40B4-BE49-F238E27FC236}">
                <a16:creationId xmlns:a16="http://schemas.microsoft.com/office/drawing/2014/main" id="{7646965D-B5AD-8C34-B863-95C4DBFD59E7}"/>
              </a:ext>
            </a:extLst>
          </p:cNvPr>
          <p:cNvSpPr txBox="1"/>
          <p:nvPr/>
        </p:nvSpPr>
        <p:spPr>
          <a:xfrm>
            <a:off x="6674069" y="5907930"/>
            <a:ext cx="3894015" cy="261610"/>
          </a:xfrm>
          <a:prstGeom prst="rect">
            <a:avLst/>
          </a:prstGeom>
          <a:noFill/>
        </p:spPr>
        <p:txBody>
          <a:bodyPr wrap="none" rtlCol="0">
            <a:spAutoFit/>
          </a:bodyPr>
          <a:lstStyle/>
          <a:p>
            <a:r>
              <a:rPr lang="en-AU" sz="1100" dirty="0"/>
              <a:t>Tristian </a:t>
            </a:r>
            <a:r>
              <a:rPr lang="en-AU" sz="1100" dirty="0" err="1"/>
              <a:t>Nitot</a:t>
            </a:r>
            <a:r>
              <a:rPr lang="en-AU" sz="1100" dirty="0"/>
              <a:t>, https://</a:t>
            </a:r>
            <a:r>
              <a:rPr lang="en-AU" sz="1100" dirty="0" err="1"/>
              <a:t>www.flickr.com</a:t>
            </a:r>
            <a:r>
              <a:rPr lang="en-AU" sz="1100" dirty="0"/>
              <a:t>/photos/</a:t>
            </a:r>
            <a:r>
              <a:rPr lang="en-AU" sz="1100" dirty="0" err="1"/>
              <a:t>nitot</a:t>
            </a:r>
            <a:r>
              <a:rPr lang="en-AU" sz="1100" dirty="0"/>
              <a:t>/8294413830</a:t>
            </a:r>
          </a:p>
        </p:txBody>
      </p:sp>
    </p:spTree>
    <p:extLst>
      <p:ext uri="{BB962C8B-B14F-4D97-AF65-F5344CB8AC3E}">
        <p14:creationId xmlns:p14="http://schemas.microsoft.com/office/powerpoint/2010/main" val="3453383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8A94B-22E4-35A5-46CF-D16BEC0A95C6}"/>
              </a:ext>
            </a:extLst>
          </p:cNvPr>
          <p:cNvSpPr>
            <a:spLocks noGrp="1"/>
          </p:cNvSpPr>
          <p:nvPr>
            <p:ph type="title"/>
          </p:nvPr>
        </p:nvSpPr>
        <p:spPr/>
        <p:txBody>
          <a:bodyPr/>
          <a:lstStyle/>
          <a:p>
            <a:r>
              <a:rPr lang="en-AU" dirty="0"/>
              <a:t>The Role of an IETF Standard Specification</a:t>
            </a:r>
          </a:p>
        </p:txBody>
      </p:sp>
      <p:sp>
        <p:nvSpPr>
          <p:cNvPr id="3" name="Content Placeholder 2">
            <a:extLst>
              <a:ext uri="{FF2B5EF4-FFF2-40B4-BE49-F238E27FC236}">
                <a16:creationId xmlns:a16="http://schemas.microsoft.com/office/drawing/2014/main" id="{60F3BA6D-1BA6-62E6-A382-6B1651B4188A}"/>
              </a:ext>
            </a:extLst>
          </p:cNvPr>
          <p:cNvSpPr>
            <a:spLocks noGrp="1"/>
          </p:cNvSpPr>
          <p:nvPr>
            <p:ph idx="1"/>
          </p:nvPr>
        </p:nvSpPr>
        <p:spPr/>
        <p:txBody>
          <a:bodyPr>
            <a:normAutofit fontScale="92500"/>
          </a:bodyPr>
          <a:lstStyle/>
          <a:p>
            <a:r>
              <a:rPr lang="en-AU" dirty="0"/>
              <a:t>An IETF standard specification is meant to provide sufficient guidance to programmers such that any implementation produced in accordance with this specification will fully interoperate with any other implementation built from the same specification</a:t>
            </a:r>
          </a:p>
          <a:p>
            <a:r>
              <a:rPr lang="en-AU" dirty="0"/>
              <a:t>An IETF specification is intended to be ‘fit for purpose’. Its not meant to solve every problem, but it is intended to solve the problem it was intended to solve and not cause more problems for other</a:t>
            </a:r>
          </a:p>
          <a:p>
            <a:r>
              <a:rPr lang="en-AU" dirty="0"/>
              <a:t>An IETF specification is intended to describe open technology. If there are encumbered alternatives then the IETF would tend to use the option that was fully open. Otherwise the IETF will tend to use technologies that are generally freely available on non-discriminatory terms </a:t>
            </a:r>
          </a:p>
          <a:p>
            <a:endParaRPr lang="en-AU" dirty="0"/>
          </a:p>
        </p:txBody>
      </p:sp>
    </p:spTree>
    <p:extLst>
      <p:ext uri="{BB962C8B-B14F-4D97-AF65-F5344CB8AC3E}">
        <p14:creationId xmlns:p14="http://schemas.microsoft.com/office/powerpoint/2010/main" val="3124028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C4B8A-D169-729E-F459-91D84C9D9D9C}"/>
              </a:ext>
            </a:extLst>
          </p:cNvPr>
          <p:cNvSpPr>
            <a:spLocks noGrp="1"/>
          </p:cNvSpPr>
          <p:nvPr>
            <p:ph type="title"/>
          </p:nvPr>
        </p:nvSpPr>
        <p:spPr/>
        <p:txBody>
          <a:bodyPr/>
          <a:lstStyle/>
          <a:p>
            <a:r>
              <a:rPr lang="en-AU" dirty="0"/>
              <a:t>Today’s IETF</a:t>
            </a:r>
          </a:p>
        </p:txBody>
      </p:sp>
      <p:sp>
        <p:nvSpPr>
          <p:cNvPr id="3" name="Content Placeholder 2">
            <a:extLst>
              <a:ext uri="{FF2B5EF4-FFF2-40B4-BE49-F238E27FC236}">
                <a16:creationId xmlns:a16="http://schemas.microsoft.com/office/drawing/2014/main" id="{38135C10-EF40-905B-C0CD-74DD68667D23}"/>
              </a:ext>
            </a:extLst>
          </p:cNvPr>
          <p:cNvSpPr>
            <a:spLocks noGrp="1"/>
          </p:cNvSpPr>
          <p:nvPr>
            <p:ph idx="1"/>
          </p:nvPr>
        </p:nvSpPr>
        <p:spPr/>
        <p:txBody>
          <a:bodyPr>
            <a:normAutofit lnSpcReduction="10000"/>
          </a:bodyPr>
          <a:lstStyle/>
          <a:p>
            <a:pPr marL="0" indent="0">
              <a:buNone/>
            </a:pPr>
            <a:r>
              <a:rPr lang="en-AU" dirty="0"/>
              <a:t>The effort is divided in many ways:</a:t>
            </a:r>
          </a:p>
          <a:p>
            <a:pPr lvl="1"/>
            <a:r>
              <a:rPr lang="en-AU" dirty="0"/>
              <a:t>The IETF LLC provides a corporate “home” for the various IETF activities – it is a “single member disregarded entity of the Internet Society”</a:t>
            </a:r>
          </a:p>
          <a:p>
            <a:pPr lvl="1"/>
            <a:r>
              <a:rPr lang="en-AU" dirty="0"/>
              <a:t>The IETF Trust, which provides a point for the licence of use of IETF material</a:t>
            </a:r>
          </a:p>
          <a:p>
            <a:pPr lvl="1"/>
            <a:r>
              <a:rPr lang="en-AU" dirty="0"/>
              <a:t>The Internet Architecture Board – a committee that has some oversight roles, liaison roles, procedural roles and some advisory roles. In their spare time they dabble in architectural topics</a:t>
            </a:r>
          </a:p>
          <a:p>
            <a:pPr lvl="1"/>
            <a:r>
              <a:rPr lang="en-AU" dirty="0"/>
              <a:t>The Internet Engineering Steering Group and Areas – the work of the IETF is divided into areas, and each area is headed by 2 Area Directors. These Area Directors are responsible for the overall technical management of the IETF activities and the operation of the standards process</a:t>
            </a:r>
          </a:p>
          <a:p>
            <a:pPr lvl="1"/>
            <a:r>
              <a:rPr lang="en-AU" dirty="0"/>
              <a:t>Working Groups – do the work!</a:t>
            </a:r>
          </a:p>
        </p:txBody>
      </p:sp>
    </p:spTree>
    <p:extLst>
      <p:ext uri="{BB962C8B-B14F-4D97-AF65-F5344CB8AC3E}">
        <p14:creationId xmlns:p14="http://schemas.microsoft.com/office/powerpoint/2010/main" val="3729529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91C0F-A693-34AB-775B-677CE8C59D98}"/>
              </a:ext>
            </a:extLst>
          </p:cNvPr>
          <p:cNvSpPr>
            <a:spLocks noGrp="1"/>
          </p:cNvSpPr>
          <p:nvPr>
            <p:ph type="title"/>
          </p:nvPr>
        </p:nvSpPr>
        <p:spPr/>
        <p:txBody>
          <a:bodyPr/>
          <a:lstStyle/>
          <a:p>
            <a:r>
              <a:rPr lang="en-AU" dirty="0"/>
              <a:t>And there’s the I</a:t>
            </a:r>
            <a:r>
              <a:rPr lang="en-AU" b="1" dirty="0"/>
              <a:t>R</a:t>
            </a:r>
            <a:r>
              <a:rPr lang="en-AU" dirty="0"/>
              <a:t>TF</a:t>
            </a:r>
          </a:p>
        </p:txBody>
      </p:sp>
      <p:sp>
        <p:nvSpPr>
          <p:cNvPr id="3" name="Content Placeholder 2">
            <a:extLst>
              <a:ext uri="{FF2B5EF4-FFF2-40B4-BE49-F238E27FC236}">
                <a16:creationId xmlns:a16="http://schemas.microsoft.com/office/drawing/2014/main" id="{D3E8DC4C-BE9F-9FF0-34F5-512774E1F6AB}"/>
              </a:ext>
            </a:extLst>
          </p:cNvPr>
          <p:cNvSpPr>
            <a:spLocks noGrp="1"/>
          </p:cNvSpPr>
          <p:nvPr>
            <p:ph idx="1"/>
          </p:nvPr>
        </p:nvSpPr>
        <p:spPr/>
        <p:txBody>
          <a:bodyPr>
            <a:normAutofit lnSpcReduction="10000"/>
          </a:bodyPr>
          <a:lstStyle/>
          <a:p>
            <a:r>
              <a:rPr lang="en-AU" dirty="0"/>
              <a:t>The Internet can be looked at as an unfinished piece of work</a:t>
            </a:r>
          </a:p>
          <a:p>
            <a:r>
              <a:rPr lang="en-AU" dirty="0"/>
              <a:t> We are still learning how to do this well, at scale, in a secure manner, and without blowing it all up!</a:t>
            </a:r>
          </a:p>
          <a:p>
            <a:r>
              <a:rPr lang="en-AU" dirty="0"/>
              <a:t>The IETF has always engaged with the research community to provide us with insight as to what we could be doing and why – this engagement is structured into the Internet Research Task Force</a:t>
            </a:r>
          </a:p>
          <a:p>
            <a:r>
              <a:rPr lang="en-AU" dirty="0"/>
              <a:t>The IRTF has a number of Research Groups</a:t>
            </a:r>
          </a:p>
          <a:p>
            <a:r>
              <a:rPr lang="en-AU" dirty="0"/>
              <a:t>These groups may publish their thinking, but it is really </a:t>
            </a:r>
            <a:r>
              <a:rPr lang="en-AU" dirty="0" err="1"/>
              <a:t>iup</a:t>
            </a:r>
            <a:r>
              <a:rPr lang="en-AU" dirty="0"/>
              <a:t> to the IETF to take up any outcomes from these groups and map then into standard specifications</a:t>
            </a:r>
          </a:p>
          <a:p>
            <a:endParaRPr lang="en-AU" dirty="0"/>
          </a:p>
        </p:txBody>
      </p:sp>
    </p:spTree>
    <p:extLst>
      <p:ext uri="{BB962C8B-B14F-4D97-AF65-F5344CB8AC3E}">
        <p14:creationId xmlns:p14="http://schemas.microsoft.com/office/powerpoint/2010/main" val="223872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B53EE-AA79-A832-81C5-2CEBAB8B25A4}"/>
              </a:ext>
            </a:extLst>
          </p:cNvPr>
          <p:cNvSpPr>
            <a:spLocks noGrp="1"/>
          </p:cNvSpPr>
          <p:nvPr>
            <p:ph type="title"/>
          </p:nvPr>
        </p:nvSpPr>
        <p:spPr/>
        <p:txBody>
          <a:bodyPr/>
          <a:lstStyle/>
          <a:p>
            <a:r>
              <a:rPr lang="en-AU" dirty="0"/>
              <a:t>The Role of Standards</a:t>
            </a:r>
          </a:p>
        </p:txBody>
      </p:sp>
      <p:sp>
        <p:nvSpPr>
          <p:cNvPr id="3" name="Content Placeholder 2">
            <a:extLst>
              <a:ext uri="{FF2B5EF4-FFF2-40B4-BE49-F238E27FC236}">
                <a16:creationId xmlns:a16="http://schemas.microsoft.com/office/drawing/2014/main" id="{22F5C469-6033-5DF5-A82C-0A4D60C81276}"/>
              </a:ext>
            </a:extLst>
          </p:cNvPr>
          <p:cNvSpPr>
            <a:spLocks noGrp="1"/>
          </p:cNvSpPr>
          <p:nvPr>
            <p:ph idx="1"/>
          </p:nvPr>
        </p:nvSpPr>
        <p:spPr/>
        <p:txBody>
          <a:bodyPr/>
          <a:lstStyle/>
          <a:p>
            <a:r>
              <a:rPr lang="en-AU" dirty="0"/>
              <a:t>In a command economy goods are produced on order and in accordance with the orchestrator of the activity</a:t>
            </a:r>
          </a:p>
          <a:p>
            <a:r>
              <a:rPr lang="en-AU" dirty="0"/>
              <a:t>In a deregulated economy goods are produced in hope that others will find them to be of value</a:t>
            </a:r>
          </a:p>
          <a:p>
            <a:pPr lvl="1"/>
            <a:r>
              <a:rPr lang="en-AU" dirty="0"/>
              <a:t>The orchestrator of deregulated market is the market itself</a:t>
            </a:r>
          </a:p>
          <a:p>
            <a:pPr lvl="1"/>
            <a:r>
              <a:rPr lang="en-AU" dirty="0"/>
              <a:t>Standard specifications are intended to support such a deregulated market by providing a neutral (in independent) benchmark that will allow producer and consumer to mutually assure </a:t>
            </a:r>
            <a:r>
              <a:rPr lang="en-AU" dirty="0" err="1"/>
              <a:t>compatability</a:t>
            </a:r>
            <a:endParaRPr lang="en-AU" dirty="0"/>
          </a:p>
        </p:txBody>
      </p:sp>
    </p:spTree>
    <p:extLst>
      <p:ext uri="{BB962C8B-B14F-4D97-AF65-F5344CB8AC3E}">
        <p14:creationId xmlns:p14="http://schemas.microsoft.com/office/powerpoint/2010/main" val="3373198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84224-BE9F-2316-3B29-D87B006FFDB3}"/>
              </a:ext>
            </a:extLst>
          </p:cNvPr>
          <p:cNvSpPr>
            <a:spLocks noGrp="1"/>
          </p:cNvSpPr>
          <p:nvPr>
            <p:ph type="title"/>
          </p:nvPr>
        </p:nvSpPr>
        <p:spPr/>
        <p:txBody>
          <a:bodyPr/>
          <a:lstStyle/>
          <a:p>
            <a:r>
              <a:rPr lang="en-AU" dirty="0"/>
              <a:t>IETF Failures</a:t>
            </a:r>
          </a:p>
        </p:txBody>
      </p:sp>
      <p:sp>
        <p:nvSpPr>
          <p:cNvPr id="3" name="Content Placeholder 2">
            <a:extLst>
              <a:ext uri="{FF2B5EF4-FFF2-40B4-BE49-F238E27FC236}">
                <a16:creationId xmlns:a16="http://schemas.microsoft.com/office/drawing/2014/main" id="{FEA02C20-9D78-6B15-5827-F2D1669BCDAE}"/>
              </a:ext>
            </a:extLst>
          </p:cNvPr>
          <p:cNvSpPr>
            <a:spLocks noGrp="1"/>
          </p:cNvSpPr>
          <p:nvPr>
            <p:ph idx="1"/>
          </p:nvPr>
        </p:nvSpPr>
        <p:spPr/>
        <p:txBody>
          <a:bodyPr/>
          <a:lstStyle/>
          <a:p>
            <a:r>
              <a:rPr lang="en-AU" dirty="0"/>
              <a:t>Attempting to steer the course of the Internet through standards actions</a:t>
            </a:r>
          </a:p>
          <a:p>
            <a:pPr lvl="1"/>
            <a:r>
              <a:rPr lang="en-AU" dirty="0"/>
              <a:t>NATs, IPv6, Security</a:t>
            </a:r>
          </a:p>
          <a:p>
            <a:r>
              <a:rPr lang="en-AU" dirty="0"/>
              <a:t>Losing touch with the research community</a:t>
            </a:r>
          </a:p>
          <a:p>
            <a:r>
              <a:rPr lang="en-AU" dirty="0"/>
              <a:t>Losing touch with current network needs and focussing on past requirements</a:t>
            </a:r>
          </a:p>
        </p:txBody>
      </p:sp>
    </p:spTree>
    <p:extLst>
      <p:ext uri="{BB962C8B-B14F-4D97-AF65-F5344CB8AC3E}">
        <p14:creationId xmlns:p14="http://schemas.microsoft.com/office/powerpoint/2010/main" val="1350903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5ADAA-3700-5A40-FAD2-9C3FF9AB3BDB}"/>
              </a:ext>
            </a:extLst>
          </p:cNvPr>
          <p:cNvSpPr>
            <a:spLocks noGrp="1"/>
          </p:cNvSpPr>
          <p:nvPr>
            <p:ph type="title"/>
          </p:nvPr>
        </p:nvSpPr>
        <p:spPr/>
        <p:txBody>
          <a:bodyPr/>
          <a:lstStyle/>
          <a:p>
            <a:r>
              <a:rPr lang="en-AU" dirty="0"/>
              <a:t>IETF Successes</a:t>
            </a:r>
          </a:p>
        </p:txBody>
      </p:sp>
      <p:sp>
        <p:nvSpPr>
          <p:cNvPr id="3" name="Content Placeholder 2">
            <a:extLst>
              <a:ext uri="{FF2B5EF4-FFF2-40B4-BE49-F238E27FC236}">
                <a16:creationId xmlns:a16="http://schemas.microsoft.com/office/drawing/2014/main" id="{C39485E7-EC1C-616E-0E60-EF3D83B05F74}"/>
              </a:ext>
            </a:extLst>
          </p:cNvPr>
          <p:cNvSpPr>
            <a:spLocks noGrp="1"/>
          </p:cNvSpPr>
          <p:nvPr>
            <p:ph idx="1"/>
          </p:nvPr>
        </p:nvSpPr>
        <p:spPr/>
        <p:txBody>
          <a:bodyPr/>
          <a:lstStyle/>
          <a:p>
            <a:r>
              <a:rPr lang="en-AU" dirty="0"/>
              <a:t>Open to individuals to participate by contribution</a:t>
            </a:r>
          </a:p>
          <a:p>
            <a:r>
              <a:rPr lang="en-AU" dirty="0"/>
              <a:t>Debate the idea not the person</a:t>
            </a:r>
          </a:p>
          <a:p>
            <a:r>
              <a:rPr lang="en-AU" dirty="0"/>
              <a:t>Your future leadership are already in today’s working groups</a:t>
            </a:r>
          </a:p>
          <a:p>
            <a:r>
              <a:rPr lang="en-AU" dirty="0"/>
              <a:t>Adapt and change to reflect a changing world</a:t>
            </a:r>
          </a:p>
          <a:p>
            <a:r>
              <a:rPr lang="en-AU" dirty="0"/>
              <a:t>Perfection is impossible in this space – try to aim for “useful”, or even “not harmful”</a:t>
            </a:r>
          </a:p>
          <a:p>
            <a:r>
              <a:rPr lang="en-AU" dirty="0"/>
              <a:t>Be humble – things will change and “right” today may well be “wrong” tomorrow</a:t>
            </a:r>
          </a:p>
          <a:p>
            <a:endParaRPr lang="en-AU" dirty="0"/>
          </a:p>
        </p:txBody>
      </p:sp>
    </p:spTree>
    <p:extLst>
      <p:ext uri="{BB962C8B-B14F-4D97-AF65-F5344CB8AC3E}">
        <p14:creationId xmlns:p14="http://schemas.microsoft.com/office/powerpoint/2010/main" val="1727074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F7EAE-E907-8B23-1ECD-0A6FC643280A}"/>
              </a:ext>
            </a:extLst>
          </p:cNvPr>
          <p:cNvSpPr>
            <a:spLocks noGrp="1"/>
          </p:cNvSpPr>
          <p:nvPr>
            <p:ph type="title"/>
          </p:nvPr>
        </p:nvSpPr>
        <p:spPr/>
        <p:txBody>
          <a:bodyPr/>
          <a:lstStyle/>
          <a:p>
            <a:r>
              <a:rPr lang="en-AU" dirty="0"/>
              <a:t>IETF Challenges</a:t>
            </a:r>
          </a:p>
        </p:txBody>
      </p:sp>
      <p:sp>
        <p:nvSpPr>
          <p:cNvPr id="3" name="Content Placeholder 2">
            <a:extLst>
              <a:ext uri="{FF2B5EF4-FFF2-40B4-BE49-F238E27FC236}">
                <a16:creationId xmlns:a16="http://schemas.microsoft.com/office/drawing/2014/main" id="{BF3BCB8A-1DE3-1D58-4AE2-3A10499A0D9D}"/>
              </a:ext>
            </a:extLst>
          </p:cNvPr>
          <p:cNvSpPr>
            <a:spLocks noGrp="1"/>
          </p:cNvSpPr>
          <p:nvPr>
            <p:ph idx="1"/>
          </p:nvPr>
        </p:nvSpPr>
        <p:spPr/>
        <p:txBody>
          <a:bodyPr/>
          <a:lstStyle/>
          <a:p>
            <a:r>
              <a:rPr lang="en-AU" dirty="0"/>
              <a:t>Renewal</a:t>
            </a:r>
          </a:p>
          <a:p>
            <a:r>
              <a:rPr lang="en-AU" dirty="0"/>
              <a:t>Relevance</a:t>
            </a:r>
          </a:p>
          <a:p>
            <a:r>
              <a:rPr lang="en-AU" dirty="0"/>
              <a:t>Sustainability</a:t>
            </a:r>
          </a:p>
        </p:txBody>
      </p:sp>
    </p:spTree>
    <p:extLst>
      <p:ext uri="{BB962C8B-B14F-4D97-AF65-F5344CB8AC3E}">
        <p14:creationId xmlns:p14="http://schemas.microsoft.com/office/powerpoint/2010/main" val="710027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648C23-99E7-96C9-696A-E3633B750621}"/>
              </a:ext>
            </a:extLst>
          </p:cNvPr>
          <p:cNvSpPr>
            <a:spLocks noGrp="1"/>
          </p:cNvSpPr>
          <p:nvPr>
            <p:ph idx="1"/>
          </p:nvPr>
        </p:nvSpPr>
        <p:spPr>
          <a:xfrm>
            <a:off x="3678620" y="2932385"/>
            <a:ext cx="7675179" cy="3244577"/>
          </a:xfrm>
        </p:spPr>
        <p:txBody>
          <a:bodyPr/>
          <a:lstStyle/>
          <a:p>
            <a:pPr marL="0" indent="0">
              <a:buNone/>
            </a:pPr>
            <a:r>
              <a:rPr lang="en-AU" dirty="0">
                <a:latin typeface="AhnbergHand" pitchFamily="2" charset="0"/>
              </a:rPr>
              <a:t>Thank You !</a:t>
            </a:r>
          </a:p>
        </p:txBody>
      </p:sp>
    </p:spTree>
    <p:extLst>
      <p:ext uri="{BB962C8B-B14F-4D97-AF65-F5344CB8AC3E}">
        <p14:creationId xmlns:p14="http://schemas.microsoft.com/office/powerpoint/2010/main" val="421413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08801-8295-AC07-0B22-4FA089DE15C4}"/>
              </a:ext>
            </a:extLst>
          </p:cNvPr>
          <p:cNvSpPr>
            <a:spLocks noGrp="1"/>
          </p:cNvSpPr>
          <p:nvPr>
            <p:ph type="title"/>
          </p:nvPr>
        </p:nvSpPr>
        <p:spPr/>
        <p:txBody>
          <a:bodyPr/>
          <a:lstStyle/>
          <a:p>
            <a:r>
              <a:rPr lang="en-AU" dirty="0"/>
              <a:t>I’ll probably talk about:</a:t>
            </a:r>
          </a:p>
        </p:txBody>
      </p:sp>
      <p:sp>
        <p:nvSpPr>
          <p:cNvPr id="3" name="Content Placeholder 2">
            <a:extLst>
              <a:ext uri="{FF2B5EF4-FFF2-40B4-BE49-F238E27FC236}">
                <a16:creationId xmlns:a16="http://schemas.microsoft.com/office/drawing/2014/main" id="{BDC696FB-7885-5000-27C6-B5FE1654C9B9}"/>
              </a:ext>
            </a:extLst>
          </p:cNvPr>
          <p:cNvSpPr>
            <a:spLocks noGrp="1"/>
          </p:cNvSpPr>
          <p:nvPr>
            <p:ph idx="1"/>
          </p:nvPr>
        </p:nvSpPr>
        <p:spPr/>
        <p:txBody>
          <a:bodyPr/>
          <a:lstStyle/>
          <a:p>
            <a:r>
              <a:rPr lang="en-AU" dirty="0"/>
              <a:t>Some Background - The Rise of Open Networking</a:t>
            </a:r>
          </a:p>
          <a:p>
            <a:r>
              <a:rPr lang="en-AU" dirty="0"/>
              <a:t>The emergence of the IETF</a:t>
            </a:r>
          </a:p>
          <a:p>
            <a:r>
              <a:rPr lang="en-AU" dirty="0"/>
              <a:t>Kings, Voting and Running Code </a:t>
            </a:r>
          </a:p>
          <a:p>
            <a:r>
              <a:rPr lang="en-AU" dirty="0"/>
              <a:t>Today’s IETF</a:t>
            </a:r>
          </a:p>
          <a:p>
            <a:r>
              <a:rPr lang="en-AU" dirty="0"/>
              <a:t>And a few opinions!</a:t>
            </a:r>
          </a:p>
          <a:p>
            <a:pPr marL="457200" lvl="1" indent="0">
              <a:buNone/>
            </a:pPr>
            <a:endParaRPr lang="en-AU" dirty="0"/>
          </a:p>
        </p:txBody>
      </p:sp>
    </p:spTree>
    <p:extLst>
      <p:ext uri="{BB962C8B-B14F-4D97-AF65-F5344CB8AC3E}">
        <p14:creationId xmlns:p14="http://schemas.microsoft.com/office/powerpoint/2010/main" val="3993593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FBE99-8660-BD8B-C5B1-4BB82A94D617}"/>
              </a:ext>
            </a:extLst>
          </p:cNvPr>
          <p:cNvSpPr>
            <a:spLocks noGrp="1"/>
          </p:cNvSpPr>
          <p:nvPr>
            <p:ph type="title"/>
          </p:nvPr>
        </p:nvSpPr>
        <p:spPr/>
        <p:txBody>
          <a:bodyPr/>
          <a:lstStyle/>
          <a:p>
            <a:r>
              <a:rPr lang="en-AU" dirty="0"/>
              <a:t>About me and the IETF</a:t>
            </a:r>
          </a:p>
        </p:txBody>
      </p:sp>
      <p:sp>
        <p:nvSpPr>
          <p:cNvPr id="3" name="Content Placeholder 2">
            <a:extLst>
              <a:ext uri="{FF2B5EF4-FFF2-40B4-BE49-F238E27FC236}">
                <a16:creationId xmlns:a16="http://schemas.microsoft.com/office/drawing/2014/main" id="{82B8225B-C0BE-C6EE-72CB-34CED27CB7F4}"/>
              </a:ext>
            </a:extLst>
          </p:cNvPr>
          <p:cNvSpPr>
            <a:spLocks noGrp="1"/>
          </p:cNvSpPr>
          <p:nvPr>
            <p:ph idx="1"/>
          </p:nvPr>
        </p:nvSpPr>
        <p:spPr/>
        <p:txBody>
          <a:bodyPr/>
          <a:lstStyle/>
          <a:p>
            <a:r>
              <a:rPr lang="en-AU" dirty="0"/>
              <a:t>First RFC encounter: Implemented RFC 850 on Vax/VMS in 1985</a:t>
            </a:r>
          </a:p>
          <a:p>
            <a:r>
              <a:rPr lang="en-AU" dirty="0"/>
              <a:t>First IETF meeting: November 1989</a:t>
            </a:r>
          </a:p>
          <a:p>
            <a:r>
              <a:rPr lang="en-AU" dirty="0"/>
              <a:t>RFCs (co)authored: 44</a:t>
            </a:r>
          </a:p>
          <a:p>
            <a:r>
              <a:rPr lang="en-AU" dirty="0"/>
              <a:t>IETF Working Group Chair: TACIT, SHIM6,  GROW, SIDR</a:t>
            </a:r>
          </a:p>
          <a:p>
            <a:r>
              <a:rPr lang="en-AU" dirty="0"/>
              <a:t>IAB Member: 1999 – 2005 (Executive Director 2001 – 2005)</a:t>
            </a:r>
          </a:p>
          <a:p>
            <a:endParaRPr lang="en-AU" dirty="0"/>
          </a:p>
          <a:p>
            <a:endParaRPr lang="en-AU" dirty="0"/>
          </a:p>
        </p:txBody>
      </p:sp>
    </p:spTree>
    <p:extLst>
      <p:ext uri="{BB962C8B-B14F-4D97-AF65-F5344CB8AC3E}">
        <p14:creationId xmlns:p14="http://schemas.microsoft.com/office/powerpoint/2010/main" val="2131318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D588C-E85B-448E-7C98-BF584A31359D}"/>
              </a:ext>
            </a:extLst>
          </p:cNvPr>
          <p:cNvSpPr>
            <a:spLocks noGrp="1"/>
          </p:cNvSpPr>
          <p:nvPr>
            <p:ph type="title"/>
          </p:nvPr>
        </p:nvSpPr>
        <p:spPr/>
        <p:txBody>
          <a:bodyPr/>
          <a:lstStyle/>
          <a:p>
            <a:r>
              <a:rPr lang="en-AU" dirty="0"/>
              <a:t>In the Beginning…</a:t>
            </a:r>
          </a:p>
        </p:txBody>
      </p:sp>
      <p:sp>
        <p:nvSpPr>
          <p:cNvPr id="3" name="Content Placeholder 2">
            <a:extLst>
              <a:ext uri="{FF2B5EF4-FFF2-40B4-BE49-F238E27FC236}">
                <a16:creationId xmlns:a16="http://schemas.microsoft.com/office/drawing/2014/main" id="{F7777495-3076-7DCC-FBD9-6DFF5306BC1E}"/>
              </a:ext>
            </a:extLst>
          </p:cNvPr>
          <p:cNvSpPr>
            <a:spLocks noGrp="1"/>
          </p:cNvSpPr>
          <p:nvPr>
            <p:ph idx="1"/>
          </p:nvPr>
        </p:nvSpPr>
        <p:spPr/>
        <p:txBody>
          <a:bodyPr>
            <a:normAutofit fontScale="92500" lnSpcReduction="20000"/>
          </a:bodyPr>
          <a:lstStyle/>
          <a:p>
            <a:r>
              <a:rPr lang="en-AU" dirty="0"/>
              <a:t>Work on digital data networking is probably as old as the teletype machine of the 1940’s</a:t>
            </a:r>
          </a:p>
          <a:p>
            <a:r>
              <a:rPr lang="en-AU" dirty="0"/>
              <a:t>Early work in dedicated networking probably starts with the SAGE in the late 1950s</a:t>
            </a:r>
          </a:p>
          <a:p>
            <a:pPr lvl="1"/>
            <a:r>
              <a:rPr lang="en-AU" dirty="0"/>
              <a:t>Air Force program to build a continental air defence system</a:t>
            </a:r>
          </a:p>
          <a:p>
            <a:r>
              <a:rPr lang="en-AU" dirty="0"/>
              <a:t>Commercial networks appeared in the 1960s</a:t>
            </a:r>
          </a:p>
          <a:p>
            <a:pPr lvl="1"/>
            <a:r>
              <a:rPr lang="en-AU" dirty="0"/>
              <a:t>Such as SABRE for airlines</a:t>
            </a:r>
          </a:p>
          <a:p>
            <a:pPr lvl="1"/>
            <a:r>
              <a:rPr lang="en-AU" dirty="0"/>
              <a:t>Vendor-specific platforms leasing digital circuits from the phone company</a:t>
            </a:r>
          </a:p>
          <a:p>
            <a:r>
              <a:rPr lang="en-AU" dirty="0"/>
              <a:t>Packet switching also emerged in the 1960s</a:t>
            </a:r>
          </a:p>
          <a:p>
            <a:pPr lvl="1"/>
            <a:r>
              <a:rPr lang="en-AU" dirty="0"/>
              <a:t>Parallel work in US, UK and France on the use of packets rather than time divisions to share a common transmission system</a:t>
            </a:r>
          </a:p>
          <a:p>
            <a:pPr lvl="1"/>
            <a:r>
              <a:rPr lang="en-AU" dirty="0"/>
              <a:t>Research project in the US supported by ARPA to develop communications protocols that were an overlay across a packet switching network substrate </a:t>
            </a:r>
          </a:p>
        </p:txBody>
      </p:sp>
    </p:spTree>
    <p:extLst>
      <p:ext uri="{BB962C8B-B14F-4D97-AF65-F5344CB8AC3E}">
        <p14:creationId xmlns:p14="http://schemas.microsoft.com/office/powerpoint/2010/main" val="3970345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ED8FB-E8B8-A019-3167-0EB382F76D4E}"/>
              </a:ext>
            </a:extLst>
          </p:cNvPr>
          <p:cNvSpPr>
            <a:spLocks noGrp="1"/>
          </p:cNvSpPr>
          <p:nvPr>
            <p:ph type="title"/>
          </p:nvPr>
        </p:nvSpPr>
        <p:spPr/>
        <p:txBody>
          <a:bodyPr/>
          <a:lstStyle/>
          <a:p>
            <a:r>
              <a:rPr lang="en-AU" dirty="0"/>
              <a:t>Emergence of the Internet</a:t>
            </a:r>
          </a:p>
        </p:txBody>
      </p:sp>
      <p:sp>
        <p:nvSpPr>
          <p:cNvPr id="3" name="Content Placeholder 2">
            <a:extLst>
              <a:ext uri="{FF2B5EF4-FFF2-40B4-BE49-F238E27FC236}">
                <a16:creationId xmlns:a16="http://schemas.microsoft.com/office/drawing/2014/main" id="{45363CDB-DE01-78BD-EDDE-65EC1C3DF7D2}"/>
              </a:ext>
            </a:extLst>
          </p:cNvPr>
          <p:cNvSpPr>
            <a:spLocks noGrp="1"/>
          </p:cNvSpPr>
          <p:nvPr>
            <p:ph idx="1"/>
          </p:nvPr>
        </p:nvSpPr>
        <p:spPr/>
        <p:txBody>
          <a:bodyPr/>
          <a:lstStyle/>
          <a:p>
            <a:r>
              <a:rPr lang="en-AU" dirty="0" err="1"/>
              <a:t>Vint</a:t>
            </a:r>
            <a:r>
              <a:rPr lang="en-AU" dirty="0"/>
              <a:t> Cerf and Bob Kahn published a paper on the design of the Internet Protocol in May 1974</a:t>
            </a:r>
          </a:p>
          <a:p>
            <a:r>
              <a:rPr lang="en-AU" dirty="0"/>
              <a:t>This was envisaged as a “network of networks” overlay where packets were passed through a sequence of networks to reach their intended destination:</a:t>
            </a:r>
          </a:p>
          <a:p>
            <a:pPr lvl="1"/>
            <a:r>
              <a:rPr lang="en-AU" dirty="0"/>
              <a:t>Datagram architecture as the Lowest Common Denominator</a:t>
            </a:r>
          </a:p>
          <a:p>
            <a:pPr lvl="1"/>
            <a:r>
              <a:rPr lang="en-AU" dirty="0"/>
              <a:t>Adaptive Fragmentation to bypass the MTU problem</a:t>
            </a:r>
          </a:p>
          <a:p>
            <a:pPr lvl="1"/>
            <a:r>
              <a:rPr lang="en-AU" dirty="0"/>
              <a:t>End-to-End architecture to push reliability and performance to the edge</a:t>
            </a:r>
          </a:p>
        </p:txBody>
      </p:sp>
    </p:spTree>
    <p:extLst>
      <p:ext uri="{BB962C8B-B14F-4D97-AF65-F5344CB8AC3E}">
        <p14:creationId xmlns:p14="http://schemas.microsoft.com/office/powerpoint/2010/main" val="1925213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C2EDF-2234-A7DF-38FD-9D3E7D980F96}"/>
              </a:ext>
            </a:extLst>
          </p:cNvPr>
          <p:cNvSpPr>
            <a:spLocks noGrp="1"/>
          </p:cNvSpPr>
          <p:nvPr>
            <p:ph type="title"/>
          </p:nvPr>
        </p:nvSpPr>
        <p:spPr/>
        <p:txBody>
          <a:bodyPr/>
          <a:lstStyle/>
          <a:p>
            <a:r>
              <a:rPr lang="en-AU" dirty="0"/>
              <a:t>Next Steps</a:t>
            </a:r>
          </a:p>
        </p:txBody>
      </p:sp>
      <p:sp>
        <p:nvSpPr>
          <p:cNvPr id="3" name="Content Placeholder 2">
            <a:extLst>
              <a:ext uri="{FF2B5EF4-FFF2-40B4-BE49-F238E27FC236}">
                <a16:creationId xmlns:a16="http://schemas.microsoft.com/office/drawing/2014/main" id="{20D9E64F-9E5F-78AD-8D8B-B9D4D1D27218}"/>
              </a:ext>
            </a:extLst>
          </p:cNvPr>
          <p:cNvSpPr>
            <a:spLocks noGrp="1"/>
          </p:cNvSpPr>
          <p:nvPr>
            <p:ph idx="1"/>
          </p:nvPr>
        </p:nvSpPr>
        <p:spPr/>
        <p:txBody>
          <a:bodyPr/>
          <a:lstStyle/>
          <a:p>
            <a:pPr marL="0" indent="0">
              <a:buNone/>
            </a:pPr>
            <a:r>
              <a:rPr lang="en-AU" dirty="0"/>
              <a:t>Three events occurred at about the same time to push the Internet into prominence:</a:t>
            </a:r>
          </a:p>
          <a:p>
            <a:pPr lvl="1"/>
            <a:r>
              <a:rPr lang="en-AU" dirty="0"/>
              <a:t>Digital Equipment gained market share through the development of the “mini computer” which changed the computing environment from a cluster of peripherals around a mainframe to a diverse collection of computers sharing users and (hopefully) computation tasks!</a:t>
            </a:r>
          </a:p>
          <a:p>
            <a:pPr lvl="1"/>
            <a:r>
              <a:rPr lang="en-AU" dirty="0"/>
              <a:t>The divestiture of AT&amp;T released the Unix operating system to universities as an open source free-to-use tool . There was at last a viable alternative to vendor-proprietary computing and networking technology</a:t>
            </a:r>
          </a:p>
          <a:p>
            <a:pPr lvl="1"/>
            <a:r>
              <a:rPr lang="en-AU" dirty="0"/>
              <a:t>UC’s Berkely Software was contracted by ARPA to code the Internet Protocol suite and this was released as a public open source bundle without copyright constraints</a:t>
            </a:r>
          </a:p>
          <a:p>
            <a:pPr lvl="1"/>
            <a:endParaRPr lang="en-AU" dirty="0"/>
          </a:p>
        </p:txBody>
      </p:sp>
    </p:spTree>
    <p:extLst>
      <p:ext uri="{BB962C8B-B14F-4D97-AF65-F5344CB8AC3E}">
        <p14:creationId xmlns:p14="http://schemas.microsoft.com/office/powerpoint/2010/main" val="4183426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2DFCD-3992-C78D-CD23-F56A356B10D1}"/>
              </a:ext>
            </a:extLst>
          </p:cNvPr>
          <p:cNvSpPr>
            <a:spLocks noGrp="1"/>
          </p:cNvSpPr>
          <p:nvPr>
            <p:ph type="title"/>
          </p:nvPr>
        </p:nvSpPr>
        <p:spPr/>
        <p:txBody>
          <a:bodyPr/>
          <a:lstStyle/>
          <a:p>
            <a:r>
              <a:rPr lang="en-AU" dirty="0"/>
              <a:t>OSI</a:t>
            </a:r>
          </a:p>
        </p:txBody>
      </p:sp>
      <p:sp>
        <p:nvSpPr>
          <p:cNvPr id="3" name="Content Placeholder 2">
            <a:extLst>
              <a:ext uri="{FF2B5EF4-FFF2-40B4-BE49-F238E27FC236}">
                <a16:creationId xmlns:a16="http://schemas.microsoft.com/office/drawing/2014/main" id="{FB2646E1-1576-9416-1620-3D700DF36727}"/>
              </a:ext>
            </a:extLst>
          </p:cNvPr>
          <p:cNvSpPr>
            <a:spLocks noGrp="1"/>
          </p:cNvSpPr>
          <p:nvPr>
            <p:ph idx="1"/>
          </p:nvPr>
        </p:nvSpPr>
        <p:spPr/>
        <p:txBody>
          <a:bodyPr>
            <a:normAutofit lnSpcReduction="10000"/>
          </a:bodyPr>
          <a:lstStyle/>
          <a:p>
            <a:r>
              <a:rPr lang="en-AU" dirty="0"/>
              <a:t>There was a parallel effort to develop open networking tools that became known as the Open Systems Interconnection protocol suite OSI)</a:t>
            </a:r>
          </a:p>
          <a:p>
            <a:r>
              <a:rPr lang="en-AU" dirty="0"/>
              <a:t>This had strong backing from the telco sector as well as backing from some computer vendors</a:t>
            </a:r>
          </a:p>
          <a:p>
            <a:r>
              <a:rPr lang="en-AU" dirty="0"/>
              <a:t>It’s work was focussed in Europe where it was seen as the next step for the (telco) X.25 packet switched service</a:t>
            </a:r>
          </a:p>
          <a:p>
            <a:r>
              <a:rPr lang="en-AU" dirty="0"/>
              <a:t>The problem was that it had not gathered much support in the US, and it was very incomplete work – in contrast with the IP protocol suite that was now in widespread use in parts of the the academic and research world.</a:t>
            </a:r>
          </a:p>
        </p:txBody>
      </p:sp>
    </p:spTree>
    <p:extLst>
      <p:ext uri="{BB962C8B-B14F-4D97-AF65-F5344CB8AC3E}">
        <p14:creationId xmlns:p14="http://schemas.microsoft.com/office/powerpoint/2010/main" val="2521674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75821-D14E-88C1-FE4B-B3E989262FF1}"/>
              </a:ext>
            </a:extLst>
          </p:cNvPr>
          <p:cNvSpPr>
            <a:spLocks noGrp="1"/>
          </p:cNvSpPr>
          <p:nvPr>
            <p:ph type="title"/>
          </p:nvPr>
        </p:nvSpPr>
        <p:spPr/>
        <p:txBody>
          <a:bodyPr/>
          <a:lstStyle/>
          <a:p>
            <a:r>
              <a:rPr lang="en-AU" dirty="0"/>
              <a:t>The IETF</a:t>
            </a:r>
          </a:p>
        </p:txBody>
      </p:sp>
      <p:sp>
        <p:nvSpPr>
          <p:cNvPr id="3" name="Content Placeholder 2">
            <a:extLst>
              <a:ext uri="{FF2B5EF4-FFF2-40B4-BE49-F238E27FC236}">
                <a16:creationId xmlns:a16="http://schemas.microsoft.com/office/drawing/2014/main" id="{7D5A3B3D-0B4A-3478-536B-3A9B77109894}"/>
              </a:ext>
            </a:extLst>
          </p:cNvPr>
          <p:cNvSpPr>
            <a:spLocks noGrp="1"/>
          </p:cNvSpPr>
          <p:nvPr>
            <p:ph idx="1"/>
          </p:nvPr>
        </p:nvSpPr>
        <p:spPr/>
        <p:txBody>
          <a:bodyPr/>
          <a:lstStyle/>
          <a:p>
            <a:r>
              <a:rPr lang="en-AU" dirty="0"/>
              <a:t>Was formed in acknowledgement that the US government agencies were not going to be the sole funding agency for the further development of the Internet. The Internet effort needed to broaden its support base and involve other researchers and industry to sustain it</a:t>
            </a:r>
          </a:p>
          <a:p>
            <a:r>
              <a:rPr lang="en-AU" dirty="0"/>
              <a:t>The interests of the folk involved in the effort had much in common  - in that they wanted cheap, fully functional, and a common open technology that could work at scale. They were not interested in vendor proprietary approaches </a:t>
            </a:r>
          </a:p>
        </p:txBody>
      </p:sp>
    </p:spTree>
    <p:extLst>
      <p:ext uri="{BB962C8B-B14F-4D97-AF65-F5344CB8AC3E}">
        <p14:creationId xmlns:p14="http://schemas.microsoft.com/office/powerpoint/2010/main" val="1999359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06D6B-E30B-94C4-0A2D-EEEEE1F599C8}"/>
              </a:ext>
            </a:extLst>
          </p:cNvPr>
          <p:cNvSpPr>
            <a:spLocks noGrp="1"/>
          </p:cNvSpPr>
          <p:nvPr>
            <p:ph type="title"/>
          </p:nvPr>
        </p:nvSpPr>
        <p:spPr/>
        <p:txBody>
          <a:bodyPr/>
          <a:lstStyle/>
          <a:p>
            <a:r>
              <a:rPr lang="en-AU" dirty="0"/>
              <a:t>The Tao of the IETF</a:t>
            </a:r>
          </a:p>
        </p:txBody>
      </p:sp>
      <p:sp>
        <p:nvSpPr>
          <p:cNvPr id="3" name="Content Placeholder 2">
            <a:extLst>
              <a:ext uri="{FF2B5EF4-FFF2-40B4-BE49-F238E27FC236}">
                <a16:creationId xmlns:a16="http://schemas.microsoft.com/office/drawing/2014/main" id="{2C3096DF-B3AD-A468-0D5C-E8A350836EAB}"/>
              </a:ext>
            </a:extLst>
          </p:cNvPr>
          <p:cNvSpPr>
            <a:spLocks noGrp="1"/>
          </p:cNvSpPr>
          <p:nvPr>
            <p:ph idx="1"/>
          </p:nvPr>
        </p:nvSpPr>
        <p:spPr/>
        <p:txBody>
          <a:bodyPr>
            <a:normAutofit/>
          </a:bodyPr>
          <a:lstStyle/>
          <a:p>
            <a:pPr marL="0" indent="0">
              <a:buNone/>
            </a:pPr>
            <a:r>
              <a:rPr lang="en-AU" dirty="0"/>
              <a:t>Much has been borrowed from the research community:</a:t>
            </a:r>
          </a:p>
          <a:p>
            <a:r>
              <a:rPr lang="en-AU" dirty="0"/>
              <a:t>We participate as individuals, not corporates</a:t>
            </a:r>
          </a:p>
          <a:p>
            <a:r>
              <a:rPr lang="en-AU" dirty="0"/>
              <a:t>Documents are created to individual authors and editors, not anonymous committee</a:t>
            </a:r>
          </a:p>
          <a:p>
            <a:r>
              <a:rPr lang="en-AU" dirty="0"/>
              <a:t>Its open in almost every possible way</a:t>
            </a:r>
          </a:p>
          <a:p>
            <a:r>
              <a:rPr lang="en-AU" dirty="0"/>
              <a:t>Nothing is ever finished</a:t>
            </a:r>
          </a:p>
          <a:p>
            <a:pPr lvl="1"/>
            <a:r>
              <a:rPr lang="en-AU" dirty="0"/>
              <a:t>Everything is a work in progress</a:t>
            </a:r>
          </a:p>
          <a:p>
            <a:pPr lvl="1"/>
            <a:r>
              <a:rPr lang="en-AU" dirty="0"/>
              <a:t>Anything can be revised if a better approach comes along</a:t>
            </a:r>
          </a:p>
          <a:p>
            <a:r>
              <a:rPr lang="en-AU" dirty="0"/>
              <a:t>And there is no voting</a:t>
            </a:r>
          </a:p>
        </p:txBody>
      </p:sp>
    </p:spTree>
    <p:extLst>
      <p:ext uri="{BB962C8B-B14F-4D97-AF65-F5344CB8AC3E}">
        <p14:creationId xmlns:p14="http://schemas.microsoft.com/office/powerpoint/2010/main" val="3661446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TotalTime>
  <Words>1249</Words>
  <Application>Microsoft Macintosh PowerPoint</Application>
  <PresentationFormat>Widescreen</PresentationFormat>
  <Paragraphs>93</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AhnbergHand</vt:lpstr>
      <vt:lpstr>Arial</vt:lpstr>
      <vt:lpstr>Calibri</vt:lpstr>
      <vt:lpstr>Calibri Light</vt:lpstr>
      <vt:lpstr>Powderfinger Type</vt:lpstr>
      <vt:lpstr>Office Theme</vt:lpstr>
      <vt:lpstr>Introducing the IETF</vt:lpstr>
      <vt:lpstr>I’ll probably talk about:</vt:lpstr>
      <vt:lpstr>About me and the IETF</vt:lpstr>
      <vt:lpstr>In the Beginning…</vt:lpstr>
      <vt:lpstr>Emergence of the Internet</vt:lpstr>
      <vt:lpstr>Next Steps</vt:lpstr>
      <vt:lpstr>OSI</vt:lpstr>
      <vt:lpstr>The IETF</vt:lpstr>
      <vt:lpstr>The Tao of the IETF</vt:lpstr>
      <vt:lpstr>PowerPoint Presentation</vt:lpstr>
      <vt:lpstr>The Role of an IETF Standard Specification</vt:lpstr>
      <vt:lpstr>Today’s IETF</vt:lpstr>
      <vt:lpstr>And there’s the IRTF</vt:lpstr>
      <vt:lpstr>The Role of Standards</vt:lpstr>
      <vt:lpstr>IETF Failures</vt:lpstr>
      <vt:lpstr>IETF Successes</vt:lpstr>
      <vt:lpstr>IETF Challenges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the IETF</dc:title>
  <dc:creator>Geoff Huston</dc:creator>
  <cp:lastModifiedBy>Geoff Huston</cp:lastModifiedBy>
  <cp:revision>1</cp:revision>
  <dcterms:created xsi:type="dcterms:W3CDTF">2022-08-05T17:17:15Z</dcterms:created>
  <dcterms:modified xsi:type="dcterms:W3CDTF">2022-08-05T23:44:27Z</dcterms:modified>
</cp:coreProperties>
</file>