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2" r:id="rId3"/>
    <p:sldId id="333" r:id="rId4"/>
    <p:sldId id="297" r:id="rId5"/>
    <p:sldId id="298" r:id="rId6"/>
    <p:sldId id="299" r:id="rId7"/>
    <p:sldId id="300" r:id="rId8"/>
    <p:sldId id="301" r:id="rId9"/>
    <p:sldId id="337" r:id="rId10"/>
    <p:sldId id="269" r:id="rId11"/>
    <p:sldId id="279" r:id="rId12"/>
    <p:sldId id="345" r:id="rId13"/>
    <p:sldId id="286" r:id="rId14"/>
    <p:sldId id="346" r:id="rId15"/>
    <p:sldId id="338" r:id="rId16"/>
    <p:sldId id="341" r:id="rId17"/>
    <p:sldId id="284" r:id="rId18"/>
    <p:sldId id="280" r:id="rId19"/>
    <p:sldId id="342" r:id="rId20"/>
    <p:sldId id="270" r:id="rId21"/>
    <p:sldId id="330" r:id="rId22"/>
    <p:sldId id="336" r:id="rId23"/>
    <p:sldId id="343" r:id="rId24"/>
    <p:sldId id="292" r:id="rId25"/>
    <p:sldId id="347" r:id="rId26"/>
    <p:sldId id="339" r:id="rId27"/>
    <p:sldId id="344" r:id="rId28"/>
    <p:sldId id="274" r:id="rId29"/>
    <p:sldId id="331" r:id="rId30"/>
    <p:sldId id="332" r:id="rId31"/>
    <p:sldId id="334" r:id="rId32"/>
    <p:sldId id="328" r:id="rId33"/>
    <p:sldId id="295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60"/>
    <p:restoredTop sz="94779"/>
  </p:normalViewPr>
  <p:slideViewPr>
    <p:cSldViewPr snapToGrid="0" snapToObjects="1">
      <p:cViewPr varScale="1">
        <p:scale>
          <a:sx n="167" d="100"/>
          <a:sy n="167" d="100"/>
        </p:scale>
        <p:origin x="1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45625-0C89-8946-B650-B55540596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5BB67D-1B83-644C-99B0-66D9FDE82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A9F72-048D-804D-9458-6B207378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B9E0A-3796-5D42-ABF0-906D20F2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1A75B-E033-9D4E-8680-A9D20869C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5252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5EE7-9DBB-8941-B94F-0164083FE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D2707-1E68-FA44-80FE-8D9656B18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76D2C-796E-5944-99D3-8E947C03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E94B7-8000-2D4A-BDCE-974EDCF5A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346AC-382B-1F44-A7B3-6DF83C40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41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0770F8-15EC-9B40-A3C1-9FB328A796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A84FE1-D250-A240-9DC2-AF09D5BDF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ED424-2C77-3F4C-9919-819B98274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9D26B-5ED6-9E44-B204-BBFDA37BE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C4245-69D7-714F-82BD-370DE14D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817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9966-31CE-C44A-911E-1757C0E94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90BF0-EFEA-294F-927E-EF274C711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B250F-F979-FA47-9B5F-742A6CDDE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283DD-D40D-894F-9310-F86E5EF1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E3202-3C38-3F46-874E-455988226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280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F29B9-2177-5D48-BAC6-13035133E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09448-A21A-714E-9494-839CECE9D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D2396-D035-D544-9885-A276E47C2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E7565-BC53-D644-BFC8-D449634BF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7652-546B-9B4D-AAF1-77F7B583D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08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07A91-EE97-8C47-BD85-C4FE4FD40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D183-AF65-524E-BAE9-9EBEE6037F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8E458-53A5-6049-93FD-750113E5E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889D8-75A6-1E45-9AA2-81BB73A49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3CF3E-F92D-A749-8B5D-FA36C89D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C1511-35BE-8A4B-848C-C53655F17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957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7B704-1185-6741-A026-1DF13F2F3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A8D1C6-58A0-FA4C-BAAA-26266FA9A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D4C4-C9D6-384A-A92D-B7C922B6B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DAD11-9AC6-1A42-BB68-E25C7E755F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2F07A-71EF-0242-A78E-6DB1A0CCB9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028CEB-95CD-1543-B94C-5076D23C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41327F-220D-0742-8AF3-601113AA9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EDCB2B-E156-7142-B769-DA7F271A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88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2DB7A-D891-B74E-A809-EA2B7E0A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E1D60-2B4F-5F4B-A4F8-AE260F36E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E91504-2F0B-C349-B50D-B647020E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BFF82-1819-D143-94EB-753B0EFF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677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96F801-AC49-5144-BBEA-EEC3CB831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D628FC-8B71-5540-B814-56E36FC62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AAC1C-7A0E-3E4D-9C52-4A02D6C1C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4616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3AE2-845E-D44F-855D-159559B5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8DB77-DEBE-1F42-BA48-42F682C0D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48B17-ACEA-7845-ACE5-44C719F8C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8E474-2D61-0942-A43E-288A249B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11BF0-690B-B64A-B9BA-958AA985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BEA1F-3BA7-F546-9985-A39023DBA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072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CC40C-6E66-3E49-A456-68121D8B8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29719D-312E-B147-ACC7-D1373F9AEB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24151C-CB6B-9B4D-AF9B-2B520C146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AA8E7-B06D-8E44-978B-D046EDEB5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D77BCE-99C8-4145-9858-A3B717993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F97828-D359-AE43-BB1B-796864505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9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4DE4F9-7FE4-1543-834D-15D7E2A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C047F-B5D1-A544-9A02-0C83AC440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C9F3-B578-784C-8B4D-5EF6A10D0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A8022-F412-F143-8655-BE312DFC4874}" type="datetimeFigureOut">
              <a:rPr lang="en-AU" smtClean="0"/>
              <a:t>20/10/21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891EF-3AF5-BC41-A20D-BDED7560F9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AD7BD-04A7-5645-885E-08D0C80AC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E13B3-4ECA-CB49-A450-B90F903A04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417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4">
              <a:lumMod val="50000"/>
            </a:schemeClr>
          </a:solidFill>
          <a:latin typeface="Powderfinger Type" panose="02020709070000000403" pitchFamily="49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10FD-A71E-954E-A307-768D3354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86" y="1774005"/>
            <a:ext cx="12002814" cy="3309990"/>
          </a:xfrm>
        </p:spPr>
        <p:txBody>
          <a:bodyPr>
            <a:noAutofit/>
          </a:bodyPr>
          <a:lstStyle/>
          <a:p>
            <a:r>
              <a:rPr lang="en-AU" sz="4800" dirty="0"/>
              <a:t>Measuring the Effectiveness of Route Origin Validation Filtering via Drop Invalids from the perspective of the End User using a Technique of Broad Scale Reachability Measurement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4FBAB-9968-1946-997A-23C9EEAA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710" y="5475890"/>
            <a:ext cx="9144000" cy="1053660"/>
          </a:xfrm>
        </p:spPr>
        <p:txBody>
          <a:bodyPr/>
          <a:lstStyle/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</p:spTree>
    <p:extLst>
      <p:ext uri="{BB962C8B-B14F-4D97-AF65-F5344CB8AC3E}">
        <p14:creationId xmlns:p14="http://schemas.microsoft.com/office/powerpoint/2010/main" val="1131295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B0CF67-3BF4-A14C-9467-2A5153B89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71" y="1250730"/>
            <a:ext cx="8695034" cy="53234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105AF3-2473-5D4C-B17B-ADDBA0D8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Populating the RPKI - ROAs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94486-DCBD-E748-8BD3-A98A066FC4C3}"/>
              </a:ext>
            </a:extLst>
          </p:cNvPr>
          <p:cNvSpPr txBox="1"/>
          <p:nvPr/>
        </p:nvSpPr>
        <p:spPr>
          <a:xfrm>
            <a:off x="9119805" y="1536428"/>
            <a:ext cx="2795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284,000 ROAs are published today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646F7CEB-EEBC-0546-ABE9-29FD1DDC5289}"/>
              </a:ext>
            </a:extLst>
          </p:cNvPr>
          <p:cNvSpPr/>
          <p:nvPr/>
        </p:nvSpPr>
        <p:spPr>
          <a:xfrm>
            <a:off x="8429098" y="2028498"/>
            <a:ext cx="1381415" cy="736194"/>
          </a:xfrm>
          <a:custGeom>
            <a:avLst/>
            <a:gdLst>
              <a:gd name="connsiteX0" fmla="*/ 1366542 w 1381415"/>
              <a:gd name="connsiteY0" fmla="*/ 147145 h 736194"/>
              <a:gd name="connsiteX1" fmla="*/ 1198376 w 1381415"/>
              <a:gd name="connsiteY1" fmla="*/ 735724 h 736194"/>
              <a:gd name="connsiteX2" fmla="*/ 73770 w 1381415"/>
              <a:gd name="connsiteY2" fmla="*/ 63062 h 736194"/>
              <a:gd name="connsiteX3" fmla="*/ 105301 w 1381415"/>
              <a:gd name="connsiteY3" fmla="*/ 178676 h 736194"/>
              <a:gd name="connsiteX4" fmla="*/ 197 w 1381415"/>
              <a:gd name="connsiteY4" fmla="*/ 31531 h 736194"/>
              <a:gd name="connsiteX5" fmla="*/ 84280 w 1381415"/>
              <a:gd name="connsiteY5" fmla="*/ 0 h 73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81415" h="736194">
                <a:moveTo>
                  <a:pt x="1366542" y="147145"/>
                </a:moveTo>
                <a:cubicBezTo>
                  <a:pt x="1390190" y="448441"/>
                  <a:pt x="1413838" y="749738"/>
                  <a:pt x="1198376" y="735724"/>
                </a:cubicBezTo>
                <a:cubicBezTo>
                  <a:pt x="982914" y="721710"/>
                  <a:pt x="255949" y="155903"/>
                  <a:pt x="73770" y="63062"/>
                </a:cubicBezTo>
                <a:cubicBezTo>
                  <a:pt x="-108409" y="-29779"/>
                  <a:pt x="117563" y="183931"/>
                  <a:pt x="105301" y="178676"/>
                </a:cubicBezTo>
                <a:cubicBezTo>
                  <a:pt x="93039" y="173421"/>
                  <a:pt x="3700" y="61310"/>
                  <a:pt x="197" y="31531"/>
                </a:cubicBezTo>
                <a:cubicBezTo>
                  <a:pt x="-3307" y="1752"/>
                  <a:pt x="40486" y="876"/>
                  <a:pt x="84280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6535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26A2A-1BBA-FE48-BA36-9412ED34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715" y="1705501"/>
            <a:ext cx="9553602" cy="4716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1F5E0-E6D4-6643-8CB0-B11A9C84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ROAs to Routes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03E01-F188-CB4E-A761-B7B5A648588F}"/>
              </a:ext>
            </a:extLst>
          </p:cNvPr>
          <p:cNvSpPr txBox="1"/>
          <p:nvPr/>
        </p:nvSpPr>
        <p:spPr>
          <a:xfrm>
            <a:off x="8075253" y="1506022"/>
            <a:ext cx="394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IPv4 Routes that are ”covered” by a ROA</a:t>
            </a:r>
          </a:p>
        </p:txBody>
      </p:sp>
    </p:spTree>
    <p:extLst>
      <p:ext uri="{BB962C8B-B14F-4D97-AF65-F5344CB8AC3E}">
        <p14:creationId xmlns:p14="http://schemas.microsoft.com/office/powerpoint/2010/main" val="181771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F5E0-E6D4-6643-8CB0-B11A9C84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ROAs to Routes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03E01-F188-CB4E-A761-B7B5A648588F}"/>
              </a:ext>
            </a:extLst>
          </p:cNvPr>
          <p:cNvSpPr txBox="1"/>
          <p:nvPr/>
        </p:nvSpPr>
        <p:spPr>
          <a:xfrm>
            <a:off x="7747593" y="1413689"/>
            <a:ext cx="425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IPv4 Addresses that are ”covered” by a ROA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75F703-5BED-2148-85AB-30E8A3013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05" y="1875354"/>
            <a:ext cx="9852065" cy="480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1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8FF1B6-FE97-6848-8404-80F60F652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34" y="1675737"/>
            <a:ext cx="9756228" cy="4817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D1F5E0-E6D4-6643-8CB0-B11A9C84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ROAs to Routes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3CDA0-B9A0-A246-9DD5-A913B24F8796}"/>
              </a:ext>
            </a:extLst>
          </p:cNvPr>
          <p:cNvSpPr txBox="1"/>
          <p:nvPr/>
        </p:nvSpPr>
        <p:spPr>
          <a:xfrm>
            <a:off x="8075253" y="1506022"/>
            <a:ext cx="394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Routes that are ”covered” by a ROA</a:t>
            </a:r>
          </a:p>
        </p:txBody>
      </p:sp>
    </p:spTree>
    <p:extLst>
      <p:ext uri="{BB962C8B-B14F-4D97-AF65-F5344CB8AC3E}">
        <p14:creationId xmlns:p14="http://schemas.microsoft.com/office/powerpoint/2010/main" val="165070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1F5E0-E6D4-6643-8CB0-B11A9C84E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Applying ROAs to Routes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33CDA0-B9A0-A246-9DD5-A913B24F8796}"/>
              </a:ext>
            </a:extLst>
          </p:cNvPr>
          <p:cNvSpPr txBox="1"/>
          <p:nvPr/>
        </p:nvSpPr>
        <p:spPr>
          <a:xfrm>
            <a:off x="7724733" y="1491071"/>
            <a:ext cx="4258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IPv6 Addresses that are ”covered” by a ROA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EC563-2C88-CB4C-B69B-224E5DBE5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480" y="1921794"/>
            <a:ext cx="8778240" cy="43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34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0E0C-C1B9-8142-82D0-BA13A51F6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RoA</a:t>
            </a:r>
            <a:r>
              <a:rPr lang="en-AU" dirty="0"/>
              <a:t> coverage by 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0913AA-0CC8-034D-A964-CCF934042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016"/>
            <a:ext cx="12192000" cy="542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0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AD5E-C60A-FD40-9179-68CA9B3BB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Production vs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7C3E2-BD23-5E40-BA10-4D37154E4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 next question is: Who is using these ROAs to determine whether to accept routes (or not!)</a:t>
            </a:r>
          </a:p>
        </p:txBody>
      </p:sp>
    </p:spTree>
    <p:extLst>
      <p:ext uri="{BB962C8B-B14F-4D97-AF65-F5344CB8AC3E}">
        <p14:creationId xmlns:p14="http://schemas.microsoft.com/office/powerpoint/2010/main" val="328379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0E1226-F1E4-1040-9BB0-A0503DB25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9833" y="2148454"/>
            <a:ext cx="7692259" cy="47095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370A2A-A9B6-E94C-BB7B-F390E6ADC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RPKI Clients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97AD4-CA00-6849-8906-875050838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How many clients regularly maintain a local cache of the entire RPKI product set ?</a:t>
            </a:r>
          </a:p>
        </p:txBody>
      </p:sp>
    </p:spTree>
    <p:extLst>
      <p:ext uri="{BB962C8B-B14F-4D97-AF65-F5344CB8AC3E}">
        <p14:creationId xmlns:p14="http://schemas.microsoft.com/office/powerpoint/2010/main" val="1573049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88A54-E487-B04C-ADA6-E29E45401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Filtering </a:t>
            </a:r>
            <a:r>
              <a:rPr lang="en-AU" dirty="0" err="1"/>
              <a:t>RoV</a:t>
            </a:r>
            <a:r>
              <a:rPr lang="en-AU" dirty="0"/>
              <a:t> routes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B8101-EF24-444C-A6ED-34C83632DF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 proportion of users are behind networks that filter ROV-invalid routes?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8DCEC6-53CC-A841-B76A-11B4A00AD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6566" y="2406123"/>
            <a:ext cx="9585434" cy="438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4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E63B-5FA9-6449-BE4A-AF5451A86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RoV</a:t>
            </a:r>
            <a:r>
              <a:rPr lang="en-AU" dirty="0"/>
              <a:t>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141E-72A5-7842-BB8A-E6461651F2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322785"/>
            <a:ext cx="10702159" cy="3854177"/>
          </a:xfrm>
        </p:spPr>
        <p:txBody>
          <a:bodyPr>
            <a:normAutofit/>
          </a:bodyPr>
          <a:lstStyle/>
          <a:p>
            <a:r>
              <a:rPr lang="en-AU" dirty="0"/>
              <a:t>This is an unexpected result</a:t>
            </a:r>
          </a:p>
          <a:p>
            <a:r>
              <a:rPr lang="en-AU" dirty="0"/>
              <a:t>Only some 15% of users cannot reach a prefix when it is advertised using a ROV-invalid prefix</a:t>
            </a:r>
          </a:p>
          <a:p>
            <a:r>
              <a:rPr lang="en-AU" dirty="0"/>
              <a:t>And this has been constant measurement for the past ~12 months</a:t>
            </a:r>
          </a:p>
          <a:p>
            <a:r>
              <a:rPr lang="en-AU" dirty="0"/>
              <a:t>It seems that few edge networks have been performing ROV dropping</a:t>
            </a:r>
          </a:p>
          <a:p>
            <a:r>
              <a:rPr lang="en-AU" dirty="0"/>
              <a:t>And similarly few transit networks have taken up ROV-dropping</a:t>
            </a:r>
          </a:p>
          <a:p>
            <a:r>
              <a:rPr lang="en-AU" dirty="0"/>
              <a:t>And there is sufficient diversity in the inter-AS topology that even if some paths are filtered out, alternate transit paths sill provide access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2E0E2E-FCF1-3D40-ADD9-AAAF224D3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816" y="365125"/>
            <a:ext cx="4589500" cy="2142589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F2A5DEA-C1B5-804E-A8AB-4A4D2A583B93}"/>
              </a:ext>
            </a:extLst>
          </p:cNvPr>
          <p:cNvSpPr/>
          <p:nvPr/>
        </p:nvSpPr>
        <p:spPr>
          <a:xfrm>
            <a:off x="7147034" y="1181133"/>
            <a:ext cx="4677104" cy="690859"/>
          </a:xfrm>
          <a:custGeom>
            <a:avLst/>
            <a:gdLst>
              <a:gd name="connsiteX0" fmla="*/ 0 w 4677104"/>
              <a:gd name="connsiteY0" fmla="*/ 553074 h 690859"/>
              <a:gd name="connsiteX1" fmla="*/ 620111 w 4677104"/>
              <a:gd name="connsiteY1" fmla="*/ 490012 h 690859"/>
              <a:gd name="connsiteX2" fmla="*/ 1471449 w 4677104"/>
              <a:gd name="connsiteY2" fmla="*/ 332357 h 690859"/>
              <a:gd name="connsiteX3" fmla="*/ 1891863 w 4677104"/>
              <a:gd name="connsiteY3" fmla="*/ 6536 h 690859"/>
              <a:gd name="connsiteX4" fmla="*/ 2207173 w 4677104"/>
              <a:gd name="connsiteY4" fmla="*/ 658177 h 690859"/>
              <a:gd name="connsiteX5" fmla="*/ 2816773 w 4677104"/>
              <a:gd name="connsiteY5" fmla="*/ 574095 h 690859"/>
              <a:gd name="connsiteX6" fmla="*/ 3436883 w 4677104"/>
              <a:gd name="connsiteY6" fmla="*/ 405929 h 690859"/>
              <a:gd name="connsiteX7" fmla="*/ 4677104 w 4677104"/>
              <a:gd name="connsiteY7" fmla="*/ 500522 h 690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77104" h="690859">
                <a:moveTo>
                  <a:pt x="0" y="553074"/>
                </a:moveTo>
                <a:cubicBezTo>
                  <a:pt x="187435" y="539936"/>
                  <a:pt x="374870" y="526798"/>
                  <a:pt x="620111" y="490012"/>
                </a:cubicBezTo>
                <a:cubicBezTo>
                  <a:pt x="865352" y="453226"/>
                  <a:pt x="1259490" y="412936"/>
                  <a:pt x="1471449" y="332357"/>
                </a:cubicBezTo>
                <a:cubicBezTo>
                  <a:pt x="1683408" y="251778"/>
                  <a:pt x="1769242" y="-47767"/>
                  <a:pt x="1891863" y="6536"/>
                </a:cubicBezTo>
                <a:cubicBezTo>
                  <a:pt x="2014484" y="60839"/>
                  <a:pt x="2053021" y="563584"/>
                  <a:pt x="2207173" y="658177"/>
                </a:cubicBezTo>
                <a:cubicBezTo>
                  <a:pt x="2361325" y="752770"/>
                  <a:pt x="2611821" y="616136"/>
                  <a:pt x="2816773" y="574095"/>
                </a:cubicBezTo>
                <a:cubicBezTo>
                  <a:pt x="3021725" y="532054"/>
                  <a:pt x="3126828" y="418191"/>
                  <a:pt x="3436883" y="405929"/>
                </a:cubicBezTo>
                <a:cubicBezTo>
                  <a:pt x="3746938" y="393667"/>
                  <a:pt x="4212021" y="447094"/>
                  <a:pt x="4677104" y="500522"/>
                </a:cubicBez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85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10FD-A71E-954E-A307-768D3354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86" y="1774005"/>
            <a:ext cx="12002814" cy="2325029"/>
          </a:xfrm>
        </p:spPr>
        <p:txBody>
          <a:bodyPr>
            <a:noAutofit/>
          </a:bodyPr>
          <a:lstStyle/>
          <a:p>
            <a:r>
              <a:rPr lang="en-AU" sz="4800" dirty="0"/>
              <a:t>Measuring RPKI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4FBAB-9968-1946-997A-23C9EEAA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710" y="5475890"/>
            <a:ext cx="9144000" cy="1053660"/>
          </a:xfrm>
        </p:spPr>
        <p:txBody>
          <a:bodyPr/>
          <a:lstStyle/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APNIC</a:t>
            </a:r>
          </a:p>
        </p:txBody>
      </p:sp>
    </p:spTree>
    <p:extLst>
      <p:ext uri="{BB962C8B-B14F-4D97-AF65-F5344CB8AC3E}">
        <p14:creationId xmlns:p14="http://schemas.microsoft.com/office/powerpoint/2010/main" val="2814794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1E38-AFA4-3445-80F4-2B20561C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AU" dirty="0"/>
              <a:t>Results: User Impact of ROV filtering – Jul 2020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22C419-9703-7C4B-B6FF-BAABC9FEB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323" y="1825625"/>
            <a:ext cx="9783353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F7D7AB-2E2E-AD4D-99F2-2CDF318FEA32}"/>
              </a:ext>
            </a:extLst>
          </p:cNvPr>
          <p:cNvSpPr txBox="1"/>
          <p:nvPr/>
        </p:nvSpPr>
        <p:spPr>
          <a:xfrm>
            <a:off x="1506583" y="642692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rpki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591699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1E38-AFA4-3445-80F4-2B20561C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2200" cy="1325563"/>
          </a:xfrm>
        </p:spPr>
        <p:txBody>
          <a:bodyPr/>
          <a:lstStyle/>
          <a:p>
            <a:r>
              <a:rPr lang="en-AU" dirty="0"/>
              <a:t>Results: User Impact of ROV filtering – Oct 2020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99F4F-DA97-8043-8D0D-E34375396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137" y="1769711"/>
            <a:ext cx="9816663" cy="4422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F0E611-2FA6-FB48-853D-ED67F4F31C68}"/>
              </a:ext>
            </a:extLst>
          </p:cNvPr>
          <p:cNvSpPr txBox="1"/>
          <p:nvPr/>
        </p:nvSpPr>
        <p:spPr>
          <a:xfrm>
            <a:off x="1506583" y="642692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rpki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545138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91E38-AFA4-3445-80F4-2B20561CB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252200" cy="1325563"/>
          </a:xfrm>
        </p:spPr>
        <p:txBody>
          <a:bodyPr/>
          <a:lstStyle/>
          <a:p>
            <a:r>
              <a:rPr lang="en-AU" dirty="0"/>
              <a:t>Results: User Impact of ROV filtering – June 2021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0E611-2FA6-FB48-853D-ED67F4F31C68}"/>
              </a:ext>
            </a:extLst>
          </p:cNvPr>
          <p:cNvSpPr txBox="1"/>
          <p:nvPr/>
        </p:nvSpPr>
        <p:spPr>
          <a:xfrm>
            <a:off x="1506583" y="6426926"/>
            <a:ext cx="3153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https://</a:t>
            </a:r>
            <a:r>
              <a:rPr lang="en-AU" dirty="0" err="1"/>
              <a:t>stats.labs.apnic.net</a:t>
            </a:r>
            <a:r>
              <a:rPr lang="en-AU" dirty="0"/>
              <a:t>/</a:t>
            </a:r>
            <a:r>
              <a:rPr lang="en-AU" dirty="0" err="1"/>
              <a:t>rpki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55C662-855A-5F4F-BD3C-BC6DEEB63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231" y="1881569"/>
            <a:ext cx="9581662" cy="435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0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AD675-70A1-AA44-8DFB-9D46C0A74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Results: User Impact of ROV filtering – October 2021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EDE09-8910-1E4C-872E-83BF84795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842"/>
            <a:ext cx="12192000" cy="529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14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52D00-0418-A848-9F41-06E850467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Turning on Drop Invalid Filtering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2C1AEA-5DF3-FB4B-907B-319D5B3F4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676" y="1825625"/>
            <a:ext cx="6682648" cy="4351338"/>
          </a:xfrm>
        </p:spPr>
      </p:pic>
    </p:spTree>
    <p:extLst>
      <p:ext uri="{BB962C8B-B14F-4D97-AF65-F5344CB8AC3E}">
        <p14:creationId xmlns:p14="http://schemas.microsoft.com/office/powerpoint/2010/main" val="236132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C30BE-FE20-F44F-AB74-3D6506106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Many operators are reluctant to turn on ROV Filtering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BBEE4-EC0A-8640-951D-59CAB60B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It appears that generating ROAs for advertised routes has had a good uptake across network operators</a:t>
            </a:r>
          </a:p>
          <a:p>
            <a:r>
              <a:rPr lang="en-AU" dirty="0"/>
              <a:t>However turning on </a:t>
            </a:r>
            <a:r>
              <a:rPr lang="en-AU" dirty="0" err="1"/>
              <a:t>RoV</a:t>
            </a:r>
            <a:r>
              <a:rPr lang="en-AU" dirty="0"/>
              <a:t> drop invalid filtering has had had a slower update</a:t>
            </a:r>
          </a:p>
          <a:p>
            <a:r>
              <a:rPr lang="en-AU" dirty="0"/>
              <a:t>For example, Mongolia has an almost complete set of ROAs for advertised routes, but far less in terms of ROV drop invalid update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101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C52B-E1D6-5D4F-A574-6938542F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ROAs for networks in Mongolia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1B838-AEF0-BF4E-980C-183C17CF5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64" y="1690688"/>
            <a:ext cx="10099988" cy="49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5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9C52B-E1D6-5D4F-A574-6938542F7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ROV for networks in Mongolia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C17D1D-FBA3-DF4F-9BB8-86733A7FC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8" y="1539240"/>
            <a:ext cx="6571961" cy="3032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F027C0-97D6-DD47-8163-C6873140A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4762591"/>
            <a:ext cx="7383780" cy="173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0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8ED-E935-B34B-A6F4-3A54DDC7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we might want to think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499F-3B19-4346-B00A-4204E167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Stub vs Transit</a:t>
            </a:r>
          </a:p>
          <a:p>
            <a:r>
              <a:rPr lang="en-AU" sz="3200" dirty="0"/>
              <a:t>Is it necessary for every AS to operate RPKI ROV infrastructure and filter invalid routes?</a:t>
            </a:r>
          </a:p>
          <a:p>
            <a:r>
              <a:rPr lang="en-AU" sz="3200" dirty="0"/>
              <a:t>If not, what’s the minimal set of filtering networks that could provide similar levels of filtering for the Internet as a whole</a:t>
            </a:r>
          </a:p>
          <a:p>
            <a:r>
              <a:rPr lang="en-AU" sz="3200" dirty="0"/>
              <a:t>What’s the marginal benefit of stub AS performing RPKI ROV filtering?</a:t>
            </a:r>
          </a:p>
          <a:p>
            <a:pPr marL="0" indent="0">
              <a:buNone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6122723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8ED-E935-B34B-A6F4-3A54DDC7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we might want to think about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499F-3B19-4346-B00A-4204E167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Ingress vs Egress</a:t>
            </a:r>
          </a:p>
          <a:p>
            <a:r>
              <a:rPr lang="en-AU" sz="3200" dirty="0"/>
              <a:t>Should a stub AS RPKI only </a:t>
            </a:r>
            <a:r>
              <a:rPr lang="en-AU" sz="3200" dirty="0" err="1"/>
              <a:t>RoV</a:t>
            </a:r>
            <a:r>
              <a:rPr lang="en-AU" sz="3200" dirty="0"/>
              <a:t> filter its own announcements?</a:t>
            </a:r>
          </a:p>
          <a:p>
            <a:r>
              <a:rPr lang="en-AU" sz="3200" dirty="0"/>
              <a:t>Should every AS filter their own announcements?</a:t>
            </a:r>
          </a:p>
          <a:p>
            <a:r>
              <a:rPr lang="en-AU" sz="3200" dirty="0"/>
              <a:t>What’s more important: Protecting others who DON’T </a:t>
            </a:r>
            <a:r>
              <a:rPr lang="en-AU" sz="3200" dirty="0" err="1"/>
              <a:t>RoV</a:t>
            </a:r>
            <a:r>
              <a:rPr lang="en-AU" sz="3200" dirty="0"/>
              <a:t> filter from your operational mishaps or protecting yourself from the mishaps of others?</a:t>
            </a:r>
          </a:p>
          <a:p>
            <a:r>
              <a:rPr lang="en-AU" sz="3200" dirty="0"/>
              <a:t>Does Partial Adoption of ROV filtering change your answer?</a:t>
            </a:r>
          </a:p>
        </p:txBody>
      </p:sp>
    </p:spTree>
    <p:extLst>
      <p:ext uri="{BB962C8B-B14F-4D97-AF65-F5344CB8AC3E}">
        <p14:creationId xmlns:p14="http://schemas.microsoft.com/office/powerpoint/2010/main" val="3461192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10FD-A71E-954E-A307-768D3354A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86" y="1774005"/>
            <a:ext cx="12002814" cy="2325029"/>
          </a:xfrm>
        </p:spPr>
        <p:txBody>
          <a:bodyPr>
            <a:noAutofit/>
          </a:bodyPr>
          <a:lstStyle/>
          <a:p>
            <a:r>
              <a:rPr lang="en-AU" sz="4800" dirty="0"/>
              <a:t>Measuring RPKI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C4FBAB-9968-1946-997A-23C9EEAA6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710" y="5475890"/>
            <a:ext cx="9144000" cy="1053660"/>
          </a:xfrm>
        </p:spPr>
        <p:txBody>
          <a:bodyPr/>
          <a:lstStyle/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Geoff Huston, Joao Damas</a:t>
            </a:r>
          </a:p>
          <a:p>
            <a:pPr algn="r"/>
            <a:r>
              <a:rPr lang="en-AU" dirty="0">
                <a:solidFill>
                  <a:schemeClr val="bg1">
                    <a:lumMod val="65000"/>
                  </a:schemeClr>
                </a:solidFill>
                <a:latin typeface="AhnbergHand" pitchFamily="2" charset="0"/>
              </a:rPr>
              <a:t>APNIC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63A5E3C-7737-9D49-AB18-DFBED876E348}"/>
              </a:ext>
            </a:extLst>
          </p:cNvPr>
          <p:cNvSpPr/>
          <p:nvPr/>
        </p:nvSpPr>
        <p:spPr>
          <a:xfrm>
            <a:off x="7088777" y="3297503"/>
            <a:ext cx="1672046" cy="830410"/>
          </a:xfrm>
          <a:custGeom>
            <a:avLst/>
            <a:gdLst>
              <a:gd name="connsiteX0" fmla="*/ 0 w 1672046"/>
              <a:gd name="connsiteY0" fmla="*/ 603937 h 830410"/>
              <a:gd name="connsiteX1" fmla="*/ 566057 w 1672046"/>
              <a:gd name="connsiteY1" fmla="*/ 3046 h 830410"/>
              <a:gd name="connsiteX2" fmla="*/ 418012 w 1672046"/>
              <a:gd name="connsiteY2" fmla="*/ 830360 h 830410"/>
              <a:gd name="connsiteX3" fmla="*/ 1314994 w 1672046"/>
              <a:gd name="connsiteY3" fmla="*/ 46588 h 830410"/>
              <a:gd name="connsiteX4" fmla="*/ 1193074 w 1672046"/>
              <a:gd name="connsiteY4" fmla="*/ 708440 h 830410"/>
              <a:gd name="connsiteX5" fmla="*/ 1672046 w 1672046"/>
              <a:gd name="connsiteY5" fmla="*/ 429766 h 8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2046" h="830410">
                <a:moveTo>
                  <a:pt x="0" y="603937"/>
                </a:moveTo>
                <a:cubicBezTo>
                  <a:pt x="248194" y="284623"/>
                  <a:pt x="496388" y="-34691"/>
                  <a:pt x="566057" y="3046"/>
                </a:cubicBezTo>
                <a:cubicBezTo>
                  <a:pt x="635726" y="40783"/>
                  <a:pt x="293189" y="823103"/>
                  <a:pt x="418012" y="830360"/>
                </a:cubicBezTo>
                <a:cubicBezTo>
                  <a:pt x="542835" y="837617"/>
                  <a:pt x="1185817" y="66908"/>
                  <a:pt x="1314994" y="46588"/>
                </a:cubicBezTo>
                <a:cubicBezTo>
                  <a:pt x="1444171" y="26268"/>
                  <a:pt x="1133565" y="644577"/>
                  <a:pt x="1193074" y="708440"/>
                </a:cubicBezTo>
                <a:cubicBezTo>
                  <a:pt x="1252583" y="772303"/>
                  <a:pt x="1462314" y="601034"/>
                  <a:pt x="1672046" y="429766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CF66C-CC1C-A447-8B56-5B1FDBB8B41D}"/>
              </a:ext>
            </a:extLst>
          </p:cNvPr>
          <p:cNvSpPr txBox="1"/>
          <p:nvPr/>
        </p:nvSpPr>
        <p:spPr>
          <a:xfrm rot="21066700">
            <a:off x="6792392" y="2567187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rgbClr val="002060"/>
                </a:solidFill>
                <a:latin typeface="AhnbergHand" pitchFamily="2" charset="0"/>
              </a:rPr>
              <a:t>Route Origin Validation Filtering!</a:t>
            </a:r>
          </a:p>
        </p:txBody>
      </p:sp>
    </p:spTree>
    <p:extLst>
      <p:ext uri="{BB962C8B-B14F-4D97-AF65-F5344CB8AC3E}">
        <p14:creationId xmlns:p14="http://schemas.microsoft.com/office/powerpoint/2010/main" val="36508792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8ED-E935-B34B-A6F4-3A54DDC7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we might want to think about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499F-3B19-4346-B00A-4204E167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Prefix attestations vs AS attestations</a:t>
            </a:r>
          </a:p>
          <a:p>
            <a:r>
              <a:rPr lang="en-AU" sz="3200" dirty="0"/>
              <a:t>Should an AS be able to enumerate ALL of its originations in a AS-signed attestation?</a:t>
            </a:r>
          </a:p>
        </p:txBody>
      </p:sp>
    </p:spTree>
    <p:extLst>
      <p:ext uri="{BB962C8B-B14F-4D97-AF65-F5344CB8AC3E}">
        <p14:creationId xmlns:p14="http://schemas.microsoft.com/office/powerpoint/2010/main" val="95388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788ED-E935-B34B-A6F4-3A54DDC7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Questions we might want to think about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2499F-3B19-4346-B00A-4204E1676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dirty="0"/>
              <a:t>When and how will we protect the AS Path?</a:t>
            </a:r>
          </a:p>
          <a:p>
            <a:r>
              <a:rPr lang="en-AU" sz="3200" dirty="0"/>
              <a:t>What is going in with the ASPA drafts in the IETF?</a:t>
            </a:r>
          </a:p>
          <a:p>
            <a:r>
              <a:rPr lang="en-AU" sz="3200" dirty="0"/>
              <a:t>Is anyone experimenting with ASPA yet?</a:t>
            </a:r>
          </a:p>
          <a:p>
            <a:pPr marL="0" indent="0">
              <a:buNone/>
            </a:pPr>
            <a:endParaRPr lang="en-AU" sz="3200" dirty="0"/>
          </a:p>
          <a:p>
            <a:r>
              <a:rPr lang="en-AU" sz="3200" dirty="0"/>
              <a:t>What is the benefit of Origination protection without AS Path protection?</a:t>
            </a:r>
          </a:p>
        </p:txBody>
      </p:sp>
    </p:spTree>
    <p:extLst>
      <p:ext uri="{BB962C8B-B14F-4D97-AF65-F5344CB8AC3E}">
        <p14:creationId xmlns:p14="http://schemas.microsoft.com/office/powerpoint/2010/main" val="36485541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EE68A-DAC5-F04D-9119-05634997F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What are we trying to achieve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0EDC3-4CC5-E340-81AD-7501CA79DA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If this is a routing protection measure then what are you trying to protect? From whom? From what threat?</a:t>
            </a:r>
          </a:p>
          <a:p>
            <a:r>
              <a:rPr lang="en-AU" dirty="0"/>
              <a:t>If this is guard against operational errors then don’t forget that operational mishaps are endlessly varied, and we can’t foresee all possible causes of routing accidents!</a:t>
            </a:r>
          </a:p>
          <a:p>
            <a:r>
              <a:rPr lang="en-AU" dirty="0"/>
              <a:t>If this is a user protection measure then the issue of route filtering is an issue for transit providers, not stub networks</a:t>
            </a:r>
          </a:p>
          <a:p>
            <a:pPr lvl="1"/>
            <a:r>
              <a:rPr lang="en-AU" dirty="0"/>
              <a:t>A stub network should generate ROAs for its routes, but there is far less of an incentive to perform </a:t>
            </a:r>
            <a:r>
              <a:rPr lang="en-AU" dirty="0" err="1"/>
              <a:t>RoV</a:t>
            </a:r>
            <a:r>
              <a:rPr lang="en-AU" dirty="0"/>
              <a:t> invalid filtering if the stub’s </a:t>
            </a:r>
            <a:r>
              <a:rPr lang="en-AU" dirty="0" err="1"/>
              <a:t>upstreams</a:t>
            </a:r>
            <a:r>
              <a:rPr lang="en-AU" dirty="0"/>
              <a:t> / IXs are already performing this filtering</a:t>
            </a:r>
          </a:p>
          <a:p>
            <a:pPr lvl="1"/>
            <a:r>
              <a:rPr lang="en-AU" dirty="0"/>
              <a:t>Is it more important for IXs and Transits to perform  drop-invalids than for stubs? </a:t>
            </a:r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52419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4E530E-AF43-1547-8628-ACE10FA263C1}"/>
              </a:ext>
            </a:extLst>
          </p:cNvPr>
          <p:cNvSpPr txBox="1"/>
          <p:nvPr/>
        </p:nvSpPr>
        <p:spPr>
          <a:xfrm rot="21391933">
            <a:off x="3886201" y="1792705"/>
            <a:ext cx="29642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dirty="0">
                <a:latin typeface="AhnbergHand" pitchFamily="2" charset="0"/>
              </a:rPr>
              <a:t>Thanks!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AFC24B-0D51-264C-A625-FBC15E3EA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2857" y="4722058"/>
            <a:ext cx="4566138" cy="19312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30EE5C-EC56-724F-8AE6-E72ACA5DBAB7}"/>
              </a:ext>
            </a:extLst>
          </p:cNvPr>
          <p:cNvSpPr txBox="1"/>
          <p:nvPr/>
        </p:nvSpPr>
        <p:spPr>
          <a:xfrm>
            <a:off x="711390" y="5081954"/>
            <a:ext cx="6039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Questions?</a:t>
            </a:r>
          </a:p>
          <a:p>
            <a:endParaRPr lang="en-AU" dirty="0"/>
          </a:p>
          <a:p>
            <a:r>
              <a:rPr lang="en-AU" dirty="0"/>
              <a:t>        See https://</a:t>
            </a:r>
            <a:r>
              <a:rPr lang="en-AU" dirty="0" err="1"/>
              <a:t>www.potaroo.net</a:t>
            </a:r>
            <a:r>
              <a:rPr lang="en-AU" dirty="0"/>
              <a:t>/</a:t>
            </a:r>
            <a:r>
              <a:rPr lang="en-AU" dirty="0" err="1"/>
              <a:t>ispcol</a:t>
            </a:r>
            <a:r>
              <a:rPr lang="en-AU" dirty="0"/>
              <a:t>/2020-10/</a:t>
            </a:r>
            <a:r>
              <a:rPr lang="en-AU" dirty="0" err="1"/>
              <a:t>rpkiqa.html</a:t>
            </a:r>
            <a:endParaRPr lang="en-AU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36F0BFC9-CE89-F24B-B2CA-BB4C1C335010}"/>
              </a:ext>
            </a:extLst>
          </p:cNvPr>
          <p:cNvSpPr/>
          <p:nvPr/>
        </p:nvSpPr>
        <p:spPr>
          <a:xfrm>
            <a:off x="6775938" y="5596569"/>
            <a:ext cx="626919" cy="594342"/>
          </a:xfrm>
          <a:custGeom>
            <a:avLst/>
            <a:gdLst>
              <a:gd name="connsiteX0" fmla="*/ 0 w 626919"/>
              <a:gd name="connsiteY0" fmla="*/ 159462 h 594342"/>
              <a:gd name="connsiteX1" fmla="*/ 410308 w 626919"/>
              <a:gd name="connsiteY1" fmla="*/ 153600 h 594342"/>
              <a:gd name="connsiteX2" fmla="*/ 164124 w 626919"/>
              <a:gd name="connsiteY2" fmla="*/ 1200 h 594342"/>
              <a:gd name="connsiteX3" fmla="*/ 574431 w 626919"/>
              <a:gd name="connsiteY3" fmla="*/ 247385 h 594342"/>
              <a:gd name="connsiteX4" fmla="*/ 597877 w 626919"/>
              <a:gd name="connsiteY4" fmla="*/ 300139 h 594342"/>
              <a:gd name="connsiteX5" fmla="*/ 357554 w 626919"/>
              <a:gd name="connsiteY5" fmla="*/ 593216 h 594342"/>
              <a:gd name="connsiteX6" fmla="*/ 492370 w 626919"/>
              <a:gd name="connsiteY6" fmla="*/ 399785 h 594342"/>
              <a:gd name="connsiteX7" fmla="*/ 82062 w 626919"/>
              <a:gd name="connsiteY7" fmla="*/ 364616 h 594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919" h="594342">
                <a:moveTo>
                  <a:pt x="0" y="159462"/>
                </a:moveTo>
                <a:cubicBezTo>
                  <a:pt x="191477" y="169719"/>
                  <a:pt x="382954" y="179977"/>
                  <a:pt x="410308" y="153600"/>
                </a:cubicBezTo>
                <a:cubicBezTo>
                  <a:pt x="437662" y="127223"/>
                  <a:pt x="136770" y="-14431"/>
                  <a:pt x="164124" y="1200"/>
                </a:cubicBezTo>
                <a:cubicBezTo>
                  <a:pt x="191478" y="16831"/>
                  <a:pt x="502139" y="197562"/>
                  <a:pt x="574431" y="247385"/>
                </a:cubicBezTo>
                <a:cubicBezTo>
                  <a:pt x="646723" y="297208"/>
                  <a:pt x="634023" y="242501"/>
                  <a:pt x="597877" y="300139"/>
                </a:cubicBezTo>
                <a:cubicBezTo>
                  <a:pt x="561731" y="357778"/>
                  <a:pt x="375138" y="576608"/>
                  <a:pt x="357554" y="593216"/>
                </a:cubicBezTo>
                <a:cubicBezTo>
                  <a:pt x="339970" y="609824"/>
                  <a:pt x="538285" y="437885"/>
                  <a:pt x="492370" y="399785"/>
                </a:cubicBezTo>
                <a:cubicBezTo>
                  <a:pt x="446455" y="361685"/>
                  <a:pt x="264258" y="363150"/>
                  <a:pt x="82062" y="36461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90844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05B-5174-EF41-AA36-5909880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Routing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97B-D37A-5140-844B-E5154F0A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What’s “the objective” of routing security?</a:t>
            </a:r>
          </a:p>
          <a:p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EE89B7-B2E4-B844-8159-5ACFE2ED8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76" y="230188"/>
            <a:ext cx="1655345" cy="10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07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05B-5174-EF41-AA36-5909880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Routing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97B-D37A-5140-844B-E5154F0A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What’s “the objective” of routing security?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all forms of operator mishaps?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some forms of operator mishaps?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all hostile attacks?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some hostile attacks?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the routing of bogus address prefixes?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the use of bogus AS’s in the routing system?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all forms of synthetic routes from being injected into the routing system?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 unauthorised route withdrawal?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users from being directed along bogus routing paths?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3AD6B-79AA-0D42-A981-B8FBF66E6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76" y="230188"/>
            <a:ext cx="1655345" cy="10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94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2F678-72EC-3C47-8884-BFA7D830B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Let’s not be too ambitious!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6486C-152D-3C4B-B016-DBE6E1A13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Enforcing rules to ensure that the routes carried in BGP are both protocol-wise accurate and policy-wise accurate is well beyond the capabilities of BGP and viable BGP control mechanisms *</a:t>
            </a:r>
          </a:p>
          <a:p>
            <a:pPr marL="0" indent="0">
              <a:buNone/>
            </a:pPr>
            <a:r>
              <a:rPr lang="en-AU" dirty="0"/>
              <a:t>Route Origin Validation is designed to prevent BGP speakers from learning and preferring routes that are not authorised by the prefix holder</a:t>
            </a:r>
          </a:p>
          <a:p>
            <a:pPr marL="0" indent="0">
              <a:buNone/>
            </a:pPr>
            <a:r>
              <a:rPr lang="en-AU" dirty="0"/>
              <a:t>The intent of not preferring unauthorised routes is to prevent users’ traffic from being steered along these bogus routes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638FDF-21A8-D64C-ABD3-00B50DBBF684}"/>
              </a:ext>
            </a:extLst>
          </p:cNvPr>
          <p:cNvSpPr txBox="1"/>
          <p:nvPr/>
        </p:nvSpPr>
        <p:spPr>
          <a:xfrm>
            <a:off x="634253" y="5573236"/>
            <a:ext cx="106476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chemeClr val="bg2">
                    <a:lumMod val="75000"/>
                  </a:schemeClr>
                </a:solidFill>
              </a:rPr>
              <a:t>* BGP is not a deterministic protocol, but more of a negotiation protocol that attempts to find meta-stable ‘solutions to importer / export policy preferences simultaneously. Where the policies are incompatible the BGP “solution” is not necessarily reached deterministically and different outcomes will be seen at different times – see “BGP Wedgies” for an illustration of this form of indeterminism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81DCD8-B258-0340-97DE-6F0FB595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76" y="230188"/>
            <a:ext cx="1655345" cy="10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05B-5174-EF41-AA36-5909880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Routing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97B-D37A-5140-844B-E5154F0A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What’s “the objective” of routing security?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all forms of operator mishaps?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some forms of operator mishaps?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all hostile attacks?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Protect the routing system from some hostile attacks?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the routing of bogus address prefixes?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the use of bogus AS’s in the routing system?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all forms of synthetic routes from being injected into the routing system?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/>
              <a:t>Prevent  unauthorised route withdrawal?</a:t>
            </a:r>
          </a:p>
          <a:p>
            <a:pPr lvl="1">
              <a:buFont typeface="Wingdings" pitchFamily="2" charset="2"/>
              <a:buChar char="q"/>
            </a:pPr>
            <a:r>
              <a:rPr lang="en-AU" dirty="0">
                <a:solidFill>
                  <a:srgbClr val="FF0000"/>
                </a:solidFill>
              </a:rPr>
              <a:t>Protect users from being directed along bogus routing paths!</a:t>
            </a:r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BCA1820-588E-A342-81A4-60EE7CC7D545}"/>
              </a:ext>
            </a:extLst>
          </p:cNvPr>
          <p:cNvSpPr/>
          <p:nvPr/>
        </p:nvSpPr>
        <p:spPr>
          <a:xfrm>
            <a:off x="1366345" y="5707117"/>
            <a:ext cx="304800" cy="284287"/>
          </a:xfrm>
          <a:custGeom>
            <a:avLst/>
            <a:gdLst>
              <a:gd name="connsiteX0" fmla="*/ 0 w 304800"/>
              <a:gd name="connsiteY0" fmla="*/ 157655 h 284287"/>
              <a:gd name="connsiteX1" fmla="*/ 157655 w 304800"/>
              <a:gd name="connsiteY1" fmla="*/ 283779 h 284287"/>
              <a:gd name="connsiteX2" fmla="*/ 220717 w 304800"/>
              <a:gd name="connsiteY2" fmla="*/ 115614 h 284287"/>
              <a:gd name="connsiteX3" fmla="*/ 304800 w 304800"/>
              <a:gd name="connsiteY3" fmla="*/ 0 h 284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" h="284287">
                <a:moveTo>
                  <a:pt x="0" y="157655"/>
                </a:moveTo>
                <a:cubicBezTo>
                  <a:pt x="60434" y="224220"/>
                  <a:pt x="120869" y="290786"/>
                  <a:pt x="157655" y="283779"/>
                </a:cubicBezTo>
                <a:cubicBezTo>
                  <a:pt x="194441" y="276772"/>
                  <a:pt x="196193" y="162910"/>
                  <a:pt x="220717" y="115614"/>
                </a:cubicBezTo>
                <a:cubicBezTo>
                  <a:pt x="245241" y="68318"/>
                  <a:pt x="275020" y="34159"/>
                  <a:pt x="304800" y="0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439118-2F5B-114D-8E72-EBDC6CC16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7476" y="230188"/>
            <a:ext cx="1655345" cy="109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50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7605B-5174-EF41-AA36-590988017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Our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A597B-D37A-5140-844B-E5154F0AEB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To measure the “impact” of invalid route filtering on users</a:t>
            </a:r>
          </a:p>
          <a:p>
            <a:endParaRPr lang="en-AU" dirty="0"/>
          </a:p>
          <a:p>
            <a:r>
              <a:rPr lang="en-AU" dirty="0"/>
              <a:t>The question we want to answer here is user-centric:</a:t>
            </a:r>
          </a:p>
          <a:p>
            <a:pPr lvl="1"/>
            <a:r>
              <a:rPr lang="en-AU" b="1" dirty="0"/>
              <a:t>What proportion of users can’t reach a destination when the destination route is invalid according to ROV?</a:t>
            </a:r>
          </a:p>
          <a:p>
            <a:pPr lvl="1"/>
            <a:endParaRPr lang="en-AU" b="1" dirty="0"/>
          </a:p>
          <a:p>
            <a:endParaRPr lang="en-AU" dirty="0"/>
          </a:p>
        </p:txBody>
      </p:sp>
      <p:pic>
        <p:nvPicPr>
          <p:cNvPr id="1026" name="Picture 2" descr="History of Dartboards">
            <a:extLst>
              <a:ext uri="{FF2B5EF4-FFF2-40B4-BE49-F238E27FC236}">
                <a16:creationId xmlns:a16="http://schemas.microsoft.com/office/drawing/2014/main" id="{87E97401-08F9-9644-9824-206EB021E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832" y="268956"/>
            <a:ext cx="1421732" cy="142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696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224B-7FCE-BC43-BBDD-111E275D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Production vs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4F94F-0760-7643-BAC9-ABA61C485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There are two aspects to this framework:</a:t>
            </a:r>
          </a:p>
          <a:p>
            <a:r>
              <a:rPr lang="en-AU" dirty="0"/>
              <a:t>Generating ROAs to describe the intended origination of prefixes</a:t>
            </a:r>
          </a:p>
          <a:p>
            <a:r>
              <a:rPr lang="en-AU" dirty="0"/>
              <a:t>Looking for those networks that will admit and propagate invalid routes</a:t>
            </a:r>
          </a:p>
          <a:p>
            <a:pPr lvl="1"/>
            <a:r>
              <a:rPr lang="en-AU" dirty="0"/>
              <a:t>i.e.: those  networks that are not performing some for of “drop invalid” filtering on BGP advertisements</a:t>
            </a:r>
          </a:p>
        </p:txBody>
      </p:sp>
    </p:spTree>
    <p:extLst>
      <p:ext uri="{BB962C8B-B14F-4D97-AF65-F5344CB8AC3E}">
        <p14:creationId xmlns:p14="http://schemas.microsoft.com/office/powerpoint/2010/main" val="3848545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6206</TotalTime>
  <Words>1219</Words>
  <Application>Microsoft Macintosh PowerPoint</Application>
  <PresentationFormat>Widescreen</PresentationFormat>
  <Paragraphs>119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AhnbergHand</vt:lpstr>
      <vt:lpstr>Arial</vt:lpstr>
      <vt:lpstr>Calibri</vt:lpstr>
      <vt:lpstr>Powderfinger Type</vt:lpstr>
      <vt:lpstr>Wingdings</vt:lpstr>
      <vt:lpstr>Office Theme</vt:lpstr>
      <vt:lpstr>Measuring the Effectiveness of Route Origin Validation Filtering via Drop Invalids from the perspective of the End User using a Technique of Broad Scale Reachability Measurement</vt:lpstr>
      <vt:lpstr>Measuring RPKI</vt:lpstr>
      <vt:lpstr>Measuring RPKI</vt:lpstr>
      <vt:lpstr>Routing Security</vt:lpstr>
      <vt:lpstr>Routing Security</vt:lpstr>
      <vt:lpstr>Let’s not be too ambitious!</vt:lpstr>
      <vt:lpstr>Routing Security</vt:lpstr>
      <vt:lpstr>Our Objective</vt:lpstr>
      <vt:lpstr>Production vs Consumption</vt:lpstr>
      <vt:lpstr>Populating the RPKI - ROAs</vt:lpstr>
      <vt:lpstr>Applying ROAs to Routes</vt:lpstr>
      <vt:lpstr>Applying ROAs to Routes</vt:lpstr>
      <vt:lpstr>Applying ROAs to Routes</vt:lpstr>
      <vt:lpstr>Applying ROAs to Routes</vt:lpstr>
      <vt:lpstr>RoA coverage by Economy</vt:lpstr>
      <vt:lpstr>Production vs Consumption</vt:lpstr>
      <vt:lpstr>RPKI Clients</vt:lpstr>
      <vt:lpstr>Filtering RoV routes</vt:lpstr>
      <vt:lpstr>RoV Filtering</vt:lpstr>
      <vt:lpstr>Results: User Impact of ROV filtering – Jul 2020</vt:lpstr>
      <vt:lpstr>Results: User Impact of ROV filtering – Oct 2020</vt:lpstr>
      <vt:lpstr>Results: User Impact of ROV filtering – June 2021</vt:lpstr>
      <vt:lpstr>Results: User Impact of ROV filtering – October 2021</vt:lpstr>
      <vt:lpstr>Turning on Drop Invalid Filtering</vt:lpstr>
      <vt:lpstr>Many operators are reluctant to turn on ROV Filtering</vt:lpstr>
      <vt:lpstr>ROAs for networks in Mongolia</vt:lpstr>
      <vt:lpstr>ROV for networks in Mongolia</vt:lpstr>
      <vt:lpstr>Questions we might want to think about</vt:lpstr>
      <vt:lpstr>Questions we might want to think about (2)</vt:lpstr>
      <vt:lpstr>Questions we might want to think about (3)</vt:lpstr>
      <vt:lpstr>Questions we might want to think about (4)</vt:lpstr>
      <vt:lpstr>What are we trying to achieve here?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RPKI</dc:title>
  <dc:creator>Geoff Huston</dc:creator>
  <cp:lastModifiedBy>Geoff Huston</cp:lastModifiedBy>
  <cp:revision>38</cp:revision>
  <dcterms:created xsi:type="dcterms:W3CDTF">2020-06-24T01:32:47Z</dcterms:created>
  <dcterms:modified xsi:type="dcterms:W3CDTF">2021-10-20T07:23:59Z</dcterms:modified>
</cp:coreProperties>
</file>