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358" r:id="rId10"/>
    <p:sldId id="359" r:id="rId11"/>
    <p:sldId id="353" r:id="rId12"/>
    <p:sldId id="349" r:id="rId13"/>
    <p:sldId id="351" r:id="rId14"/>
    <p:sldId id="354" r:id="rId15"/>
    <p:sldId id="361" r:id="rId16"/>
    <p:sldId id="355" r:id="rId17"/>
    <p:sldId id="35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017-1BFE-2E49-B89E-7137A200C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4F401-6DDB-9046-8C84-617170C92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1F04C-7C04-0F41-812D-26B4649A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7FD-560C-FA4D-B63C-889AD7D5062D}" type="datetimeFigureOut">
              <a:rPr lang="en-AU" smtClean="0"/>
              <a:t>4/8/20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B967B-97A1-724F-BFA1-030D3296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B472-7AB5-864E-AF98-507998BB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81-F18A-9E47-BE39-0F9EC15AC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89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C341-0D9B-514C-A17E-76DCB3CD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1C09E-4583-B84E-90AA-E60502D90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61A72-79CD-934E-9784-C01C0175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7FD-560C-FA4D-B63C-889AD7D5062D}" type="datetimeFigureOut">
              <a:rPr lang="en-AU" smtClean="0"/>
              <a:t>4/8/20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42E3A-6F92-0B4F-9FE9-6CD623C0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4A1C8-2B58-EB41-AA03-3DE88706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81-F18A-9E47-BE39-0F9EC15AC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28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D92DE6-4DC5-144A-A856-25F7D9436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972BB-83B5-8F47-BA60-74D559B68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7E329-B0A9-6A46-8827-A3E478BE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7FD-560C-FA4D-B63C-889AD7D5062D}" type="datetimeFigureOut">
              <a:rPr lang="en-AU" smtClean="0"/>
              <a:t>4/8/20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62115-86D0-A646-8E8A-E4C99A10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DC37-09C6-D649-BE76-B6823F44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81-F18A-9E47-BE39-0F9EC15AC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740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2405-A99B-2B47-8AF1-91E697B2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DACF-2B8A-9F4C-A620-8760C813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7882-2F48-F848-ACD7-60B202FF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7FD-560C-FA4D-B63C-889AD7D5062D}" type="datetimeFigureOut">
              <a:rPr lang="en-AU" smtClean="0"/>
              <a:t>4/8/20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A992-E1D9-F84B-A717-807EEFFF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78D02-BE40-E84E-BBA8-3F528659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81-F18A-9E47-BE39-0F9EC15AC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42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62B3-EDB9-8C40-8F76-6EDB37E1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FFCE9-700B-A043-8D95-68A4D8DA7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E6D80-6D2D-1945-A0BF-1F054EB5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7FD-560C-FA4D-B63C-889AD7D5062D}" type="datetimeFigureOut">
              <a:rPr lang="en-AU" smtClean="0"/>
              <a:t>4/8/20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7F8C2-8A5C-004F-9C61-B0AB6907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A9F12-16A3-4F42-B823-E6340510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81-F18A-9E47-BE39-0F9EC15AC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0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FF1-7FCF-F842-97DE-BB70BEA6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3D1F-A724-6743-966C-3AC35D7EB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AB06A-ADA7-7640-9CC7-FD0CB0C5E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40901-1724-F748-9E27-1DAC512D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7FD-560C-FA4D-B63C-889AD7D5062D}" type="datetimeFigureOut">
              <a:rPr lang="en-AU" smtClean="0"/>
              <a:t>4/8/20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98EF9-DFBB-0A48-BF56-34710CE1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920E-44A9-0947-8682-9AADFEB1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81-F18A-9E47-BE39-0F9EC15AC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44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F19F-D564-294B-A413-7A68D588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90D8A-A8FA-1641-992D-2EB736538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09E99-1E22-174F-A8BA-61D36E285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3D190-3570-9042-BFE5-669883089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FEF21-280C-8C4F-BD7B-59E977AC5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A2B80-A594-2C4D-A787-C978DA17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7FD-560C-FA4D-B63C-889AD7D5062D}" type="datetimeFigureOut">
              <a:rPr lang="en-AU" smtClean="0"/>
              <a:t>4/8/20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8C3BA-5879-8743-9946-DA11764C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7A9B3-6189-F94B-B815-4A7693A1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81-F18A-9E47-BE39-0F9EC15AC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61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9DDE-DE33-AA4B-89D0-26ED068E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E9A7F-EA11-A345-AF1A-957E0636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7FD-560C-FA4D-B63C-889AD7D5062D}" type="datetimeFigureOut">
              <a:rPr lang="en-AU" smtClean="0"/>
              <a:t>4/8/20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2C208-E578-174E-9175-948F672D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0D6B5-BA2C-534C-AAC8-F9BE2EC7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81-F18A-9E47-BE39-0F9EC15AC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48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18664-955E-1647-94A2-2AFDA242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7FD-560C-FA4D-B63C-889AD7D5062D}" type="datetimeFigureOut">
              <a:rPr lang="en-AU" smtClean="0"/>
              <a:t>4/8/20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3FA3A-DCA2-934D-930F-448AEE31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90954-0AB3-6346-9CDB-53048DDB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81-F18A-9E47-BE39-0F9EC15AC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610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40EB-4D3A-BD43-B7F9-FB85CDC6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0A61-0C40-F64E-833D-6AEB42563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F9146-BFBE-7347-AB4D-D852A7780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17C2-5162-0644-AE7F-AFA9CC69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7FD-560C-FA4D-B63C-889AD7D5062D}" type="datetimeFigureOut">
              <a:rPr lang="en-AU" smtClean="0"/>
              <a:t>4/8/20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9A1AE-C6B5-CB46-A157-3D018F49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9A681-B7C2-B848-A129-F44E02DD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81-F18A-9E47-BE39-0F9EC15AC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45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980A-723C-7048-8B16-2F108457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6BE94-D016-E245-BB0F-83AA495AE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04D57-E933-1440-B193-429106E63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0EF78-17EF-9546-9094-FCE15C46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7FD-560C-FA4D-B63C-889AD7D5062D}" type="datetimeFigureOut">
              <a:rPr lang="en-AU" smtClean="0"/>
              <a:t>4/8/20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B0611-C5AF-0F49-B944-CDD5BC1C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BF918-DAFB-474A-8E5D-5C566953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81-F18A-9E47-BE39-0F9EC15AC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71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4F196-D4B0-3344-9DFD-B91D41F4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859C-3CCC-2746-BEF7-EEBDE4E09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F72E8-3FD2-6643-9024-F7A6F045E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4D7FD-560C-FA4D-B63C-889AD7D5062D}" type="datetimeFigureOut">
              <a:rPr lang="en-AU" smtClean="0"/>
              <a:t>4/8/20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F8760-0780-3948-A1DB-A450C2572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CA4B0-48EE-A146-A93D-DC292000B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3781-F18A-9E47-BE39-0F9EC15AC9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08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C0BB-877D-B145-9CCE-3EB78BF09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Cyber 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BBAD4-6380-934A-B9B9-E60DB099C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199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what we want?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93" y="1516093"/>
            <a:ext cx="8001000" cy="4937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24" y="1"/>
            <a:ext cx="4076317" cy="59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3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DA4A-1739-4241-87B0-CFE8E3D5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might want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6DF57-B14B-4045-9479-DC8CEF732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If this situation calls for some public sector response then perhaps the thrust of any such response should focus on the consumer rather than the dynamics of the market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9344A-9058-2148-BD77-1A33FD803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11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56119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DA4A-1739-4241-87B0-CFE8E3D5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Some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6DF57-B14B-4045-9479-DC8CEF732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14" y="1508787"/>
            <a:ext cx="10124761" cy="456510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Perhaps an effective regulatory regime should be able to provide clear answers to these questions:</a:t>
            </a:r>
          </a:p>
          <a:p>
            <a:pPr lvl="1"/>
            <a:r>
              <a:rPr lang="en-AU" dirty="0"/>
              <a:t>Who owns my personal profile data?</a:t>
            </a:r>
          </a:p>
          <a:p>
            <a:pPr lvl="1"/>
            <a:r>
              <a:rPr lang="en-AU" dirty="0"/>
              <a:t>Where is it stored?</a:t>
            </a:r>
          </a:p>
          <a:p>
            <a:pPr lvl="1"/>
            <a:r>
              <a:rPr lang="en-AU" dirty="0"/>
              <a:t>What regulatory regime protects it?</a:t>
            </a:r>
          </a:p>
          <a:p>
            <a:pPr lvl="1"/>
            <a:r>
              <a:rPr lang="en-AU" dirty="0"/>
              <a:t>Should I be informed when my profile is sold?</a:t>
            </a:r>
          </a:p>
          <a:p>
            <a:pPr lvl="1"/>
            <a:r>
              <a:rPr lang="en-AU" dirty="0"/>
              <a:t>Do I have an informed valuation of my personal profile?</a:t>
            </a:r>
          </a:p>
          <a:p>
            <a:pPr lvl="1"/>
            <a:r>
              <a:rPr lang="en-AU" dirty="0"/>
              <a:t>Who is at fault if my personal data is leaked?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9344A-9058-2148-BD77-1A33FD803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12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5385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0356-641E-F241-8927-DA202135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502F-027A-EB4D-B4D4-0CF640E1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Its clear we’re not in Kansas any more</a:t>
            </a:r>
          </a:p>
          <a:p>
            <a:pPr marL="0" indent="0">
              <a:buNone/>
            </a:pPr>
            <a:r>
              <a:rPr lang="en-AU" dirty="0"/>
              <a:t>And whatever the Internet may be, it’s not a telephone network for computers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8CE5D-5D63-1243-A25F-6BEE55336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13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017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0356-641E-F241-8927-DA202135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502F-027A-EB4D-B4D4-0CF640E1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We are now communicating with a computer-mediated environment rather than with each other</a:t>
            </a:r>
          </a:p>
          <a:p>
            <a:r>
              <a:rPr lang="en-AU" dirty="0"/>
              <a:t>The network itself is largely incidental to this evolving story, and this is not really about the Internet any more</a:t>
            </a:r>
          </a:p>
          <a:p>
            <a:r>
              <a:rPr lang="en-AU" dirty="0"/>
              <a:t>It’s about a set of revolutionary social changes on a par with the industrial revolution that have been triggered by abundant computing, storage and </a:t>
            </a:r>
            <a:r>
              <a:rPr lang="en-AU" dirty="0" err="1"/>
              <a:t>comms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8CE5D-5D63-1243-A25F-6BEE55336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14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081099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FAD5-9231-F946-BB9A-0D2844DB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Maybe its more than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76A1-4DE7-834F-B330-A20E62B67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 a world of abundant content what do we choose to view?</a:t>
            </a:r>
          </a:p>
          <a:p>
            <a:r>
              <a:rPr lang="en-AU" dirty="0"/>
              <a:t>What do we choose to believe?</a:t>
            </a:r>
          </a:p>
          <a:p>
            <a:r>
              <a:rPr lang="en-AU" dirty="0"/>
              <a:t>Search becomes the arbiter of content selection and assumes a level of ultimate importance in this world</a:t>
            </a:r>
          </a:p>
          <a:p>
            <a:r>
              <a:rPr lang="en-AU" dirty="0"/>
              <a:t>What’s the outcome of search being dominated by a single entity?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22156-238F-A944-94A9-B1535BED1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15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6347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35A2-CE38-6145-ACBA-0643324F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it about what we want or is this more about what we think?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57F88-700E-5C40-AFE8-448FEF0DA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16</a:t>
            </a:fld>
            <a:endParaRPr lang="en-AU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BA9CE-A696-054D-B4A5-1140720E7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59" y="2276873"/>
            <a:ext cx="4847861" cy="2398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CA8F3D-BDFC-F240-96D8-3848AFA6A54C}"/>
              </a:ext>
            </a:extLst>
          </p:cNvPr>
          <p:cNvSpPr txBox="1"/>
          <p:nvPr/>
        </p:nvSpPr>
        <p:spPr>
          <a:xfrm>
            <a:off x="3887756" y="4965171"/>
            <a:ext cx="237802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67" dirty="0"/>
              <a:t>Share of search in US market</a:t>
            </a:r>
          </a:p>
        </p:txBody>
      </p:sp>
    </p:spTree>
    <p:extLst>
      <p:ext uri="{BB962C8B-B14F-4D97-AF65-F5344CB8AC3E}">
        <p14:creationId xmlns:p14="http://schemas.microsoft.com/office/powerpoint/2010/main" val="378221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0356-641E-F241-8927-DA202135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does all this head?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502F-027A-EB4D-B4D4-0CF640E1F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6" y="1600203"/>
            <a:ext cx="10561173" cy="456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For our society this market-driven digitisation of </a:t>
            </a:r>
            <a:r>
              <a:rPr lang="en-AU"/>
              <a:t>our environment has </a:t>
            </a:r>
            <a:r>
              <a:rPr lang="en-AU" dirty="0"/>
              <a:t>the potential to be incredibly empowering or incredibly threatening</a:t>
            </a:r>
          </a:p>
          <a:p>
            <a:pPr marL="0" indent="0">
              <a:buNone/>
            </a:pPr>
            <a:r>
              <a:rPr lang="en-AU" dirty="0"/>
              <a:t>Or both at the same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8CE5D-5D63-1243-A25F-6BEE55336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2A337-2C29-4402-A0A2-E290C184D5D3}" type="slidenum">
              <a:rPr lang="en-AU" kern="0" smtClean="0"/>
              <a:pPr/>
              <a:t>17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52964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A9B2-675D-4143-8C28-FD856E28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“Cyber Governance”?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E652D-4910-FD40-B0DD-0E1453161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I have absolutely no idea!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If we are talking about “governance” as an imposition framework (legislated and/or regulated constraint imposed on actors) then very little of that exists in today’s Internet</a:t>
            </a:r>
          </a:p>
          <a:p>
            <a:endParaRPr lang="en-AU" dirty="0"/>
          </a:p>
          <a:p>
            <a:r>
              <a:rPr lang="en-AU" dirty="0"/>
              <a:t>What mechanisms “govern” today’s Internet?</a:t>
            </a:r>
          </a:p>
          <a:p>
            <a:r>
              <a:rPr lang="en-AU" dirty="0"/>
              <a:t>How did we get here?</a:t>
            </a:r>
          </a:p>
        </p:txBody>
      </p:sp>
    </p:spTree>
    <p:extLst>
      <p:ext uri="{BB962C8B-B14F-4D97-AF65-F5344CB8AC3E}">
        <p14:creationId xmlns:p14="http://schemas.microsoft.com/office/powerpoint/2010/main" val="33844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84C2-E312-824F-B2EC-E87C75B7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Telco Deregulation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7FCB1-165D-8549-91CB-858B713BE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1980’s saw massive changes in the public telecommunications sector</a:t>
            </a:r>
          </a:p>
          <a:p>
            <a:pPr lvl="1"/>
            <a:r>
              <a:rPr lang="en-AU" dirty="0"/>
              <a:t>The forced breakup of the US Bell system in 1982 started a wave of reforms for the nationalised telco sector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E8411-B610-2041-AAC0-32BE2910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001294"/>
            <a:ext cx="12192000" cy="27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8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84C2-E312-824F-B2EC-E87C75B7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Market Disciplines as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7FCB1-165D-8549-91CB-858B713BE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517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Public Sector-operated services were passed into the private sector</a:t>
            </a:r>
          </a:p>
          <a:p>
            <a:pPr lvl="1"/>
            <a:r>
              <a:rPr lang="en-AU" dirty="0"/>
              <a:t>The sector was opened up to competition in the belief that competition would force greater efficiencies and lower prices from the sector </a:t>
            </a:r>
          </a:p>
          <a:p>
            <a:pPr lvl="1"/>
            <a:r>
              <a:rPr lang="en-AU" dirty="0"/>
              <a:t>It was all about competition in telephony creating benefits for consumers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61CBC-B1FB-C943-B2A8-72B76636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391" y="4624551"/>
            <a:ext cx="314834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DCCA-4166-8246-89F4-DDFBEA57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91A6-7914-A646-BE2D-CF2A6E74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dirty="0"/>
              <a:t>As it turned out it was not about competition in telephony</a:t>
            </a:r>
          </a:p>
          <a:p>
            <a:pPr lvl="1"/>
            <a:r>
              <a:rPr lang="en-AU" sz="2800" dirty="0"/>
              <a:t>It was about competition in </a:t>
            </a:r>
            <a:r>
              <a:rPr lang="en-AU" sz="2800" b="1" dirty="0"/>
              <a:t>technology innovation</a:t>
            </a:r>
          </a:p>
          <a:p>
            <a:r>
              <a:rPr lang="en-AU" dirty="0"/>
              <a:t>The combination of technology innovation and deregulation placed the entire sector (and its revenues) up for grabs</a:t>
            </a:r>
          </a:p>
          <a:p>
            <a:pPr lvl="1"/>
            <a:r>
              <a:rPr lang="en-AU" sz="2800" dirty="0"/>
              <a:t>Venture capital entered the market to accelerate this disruption</a:t>
            </a:r>
          </a:p>
          <a:p>
            <a:r>
              <a:rPr lang="en-AU" dirty="0"/>
              <a:t>These changes required the incumbents to transform themselves at a scale and speed that was beyond the capability of many</a:t>
            </a:r>
          </a:p>
          <a:p>
            <a:r>
              <a:rPr lang="en-AU" dirty="0"/>
              <a:t>The resultant marketplace was shaped by a continual stream of innovative pressures and disruptions</a:t>
            </a:r>
          </a:p>
          <a:p>
            <a:r>
              <a:rPr lang="en-AU" dirty="0"/>
              <a:t>This is unsustainable long term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256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3D61-1E3A-B143-AA74-FA7489E7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Market Distortions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D1A2D-B9AF-5C4C-911F-294255184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Markets can fail in many ways:</a:t>
            </a:r>
          </a:p>
          <a:p>
            <a:pPr lvl="1"/>
            <a:r>
              <a:rPr lang="en-AU" dirty="0"/>
              <a:t>Emerging monopolies, manipulation and distortions, selective advantage, corruption</a:t>
            </a:r>
          </a:p>
          <a:p>
            <a:r>
              <a:rPr lang="en-AU" dirty="0"/>
              <a:t>The results of market failures are much the same:</a:t>
            </a:r>
          </a:p>
          <a:p>
            <a:pPr lvl="1"/>
            <a:r>
              <a:rPr lang="en-AU" dirty="0"/>
              <a:t>Inefficiencies in supply of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233163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DF18-B58D-5643-8AA8-BA6E6872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Today’s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BF467-4C54-D846-8892-7BBF2E27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0572" cy="4351338"/>
          </a:xfrm>
        </p:spPr>
        <p:txBody>
          <a:bodyPr/>
          <a:lstStyle/>
          <a:p>
            <a:r>
              <a:rPr lang="en-AU" dirty="0"/>
              <a:t>A small clique of enterprises totally dominate the Internet</a:t>
            </a:r>
          </a:p>
          <a:p>
            <a:r>
              <a:rPr lang="en-AU" dirty="0"/>
              <a:t>What the problem here?</a:t>
            </a:r>
          </a:p>
          <a:p>
            <a:pPr lvl="1"/>
            <a:r>
              <a:rPr lang="en-AU" dirty="0"/>
              <a:t>Are they too big?</a:t>
            </a:r>
          </a:p>
          <a:p>
            <a:pPr lvl="1"/>
            <a:r>
              <a:rPr lang="en-AU" dirty="0"/>
              <a:t>Too exploitative of their workers?</a:t>
            </a:r>
          </a:p>
          <a:p>
            <a:pPr lvl="1"/>
            <a:r>
              <a:rPr lang="en-AU" dirty="0"/>
              <a:t>Extracting monopoly rentals?</a:t>
            </a:r>
          </a:p>
          <a:p>
            <a:pPr lvl="1"/>
            <a:r>
              <a:rPr lang="en-AU" dirty="0"/>
              <a:t>Ignoring consumer preferences?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CA540-C60B-774F-8E3E-05AAFEFB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432" y="1033463"/>
            <a:ext cx="386715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0C9228-E145-5245-8715-7F5C2D1ECC8B}"/>
              </a:ext>
            </a:extLst>
          </p:cNvPr>
          <p:cNvSpPr/>
          <p:nvPr/>
        </p:nvSpPr>
        <p:spPr>
          <a:xfrm>
            <a:off x="8702566" y="2638097"/>
            <a:ext cx="1860331" cy="220717"/>
          </a:xfrm>
          <a:prstGeom prst="rect">
            <a:avLst/>
          </a:prstGeom>
          <a:solidFill>
            <a:srgbClr val="E4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22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438A-1B2D-BB4C-A679-93C7E49B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But it’s want we want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08117-99CD-FB4F-96AB-022A1EC03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These enterprises are highly efficient operators in the new economy of </a:t>
            </a:r>
            <a:r>
              <a:rPr lang="en-AU" i="1" dirty="0"/>
              <a:t>surveillance capitalism</a:t>
            </a:r>
          </a:p>
          <a:p>
            <a:r>
              <a:rPr lang="en-AU" dirty="0"/>
              <a:t>They have the ability to customise a solution to a market of a single consumer and still bring economies of scale to that market</a:t>
            </a:r>
          </a:p>
          <a:p>
            <a:r>
              <a:rPr lang="en-AU" dirty="0"/>
              <a:t>As consumers we use their services because they are tailored for us!</a:t>
            </a:r>
          </a:p>
          <a:p>
            <a:r>
              <a:rPr lang="en-AU" dirty="0"/>
              <a:t>But is this what we really want?</a:t>
            </a:r>
          </a:p>
        </p:txBody>
      </p:sp>
    </p:spTree>
    <p:extLst>
      <p:ext uri="{BB962C8B-B14F-4D97-AF65-F5344CB8AC3E}">
        <p14:creationId xmlns:p14="http://schemas.microsoft.com/office/powerpoint/2010/main" val="199381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what we want?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93" y="1516093"/>
            <a:ext cx="8001000" cy="49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6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676</Words>
  <Application>Microsoft Macintosh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Cyber Governance</vt:lpstr>
      <vt:lpstr>What is “Cyber Governance”?</vt:lpstr>
      <vt:lpstr>Telco Deregulation</vt:lpstr>
      <vt:lpstr>Market Disciplines as Governance</vt:lpstr>
      <vt:lpstr>Transformation</vt:lpstr>
      <vt:lpstr>Market Distortions</vt:lpstr>
      <vt:lpstr>Today’s Internet</vt:lpstr>
      <vt:lpstr>But it’s want we want</vt:lpstr>
      <vt:lpstr>Is this what we want?</vt:lpstr>
      <vt:lpstr>Is this what we want?</vt:lpstr>
      <vt:lpstr>What we might want </vt:lpstr>
      <vt:lpstr>Some Questions</vt:lpstr>
      <vt:lpstr>Where are we?</vt:lpstr>
      <vt:lpstr>Where are we?</vt:lpstr>
      <vt:lpstr>Maybe its more than this</vt:lpstr>
      <vt:lpstr>Is it about what we want or is this more about what we think?</vt:lpstr>
      <vt:lpstr>Where does all this head?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Governance</dc:title>
  <dc:creator>Geoff Huston</dc:creator>
  <cp:lastModifiedBy>Geoff Huston</cp:lastModifiedBy>
  <cp:revision>10</cp:revision>
  <dcterms:created xsi:type="dcterms:W3CDTF">2020-08-02T23:04:06Z</dcterms:created>
  <dcterms:modified xsi:type="dcterms:W3CDTF">2020-08-03T20:50:12Z</dcterms:modified>
</cp:coreProperties>
</file>